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8"/>
  </p:notesMasterIdLst>
  <p:handoutMasterIdLst>
    <p:handoutMasterId r:id="rId39"/>
  </p:handoutMasterIdLst>
  <p:sldIdLst>
    <p:sldId id="362" r:id="rId5"/>
    <p:sldId id="381" r:id="rId6"/>
    <p:sldId id="400" r:id="rId7"/>
    <p:sldId id="382" r:id="rId8"/>
    <p:sldId id="383" r:id="rId9"/>
    <p:sldId id="374" r:id="rId10"/>
    <p:sldId id="384" r:id="rId11"/>
    <p:sldId id="399" r:id="rId12"/>
    <p:sldId id="387" r:id="rId13"/>
    <p:sldId id="386" r:id="rId14"/>
    <p:sldId id="388" r:id="rId15"/>
    <p:sldId id="385" r:id="rId16"/>
    <p:sldId id="403" r:id="rId17"/>
    <p:sldId id="401" r:id="rId18"/>
    <p:sldId id="402" r:id="rId19"/>
    <p:sldId id="389" r:id="rId20"/>
    <p:sldId id="390" r:id="rId21"/>
    <p:sldId id="406" r:id="rId22"/>
    <p:sldId id="391" r:id="rId23"/>
    <p:sldId id="392" r:id="rId24"/>
    <p:sldId id="265" r:id="rId25"/>
    <p:sldId id="394" r:id="rId26"/>
    <p:sldId id="408" r:id="rId27"/>
    <p:sldId id="393" r:id="rId28"/>
    <p:sldId id="395" r:id="rId29"/>
    <p:sldId id="397" r:id="rId30"/>
    <p:sldId id="398" r:id="rId31"/>
    <p:sldId id="407" r:id="rId32"/>
    <p:sldId id="409" r:id="rId33"/>
    <p:sldId id="404" r:id="rId34"/>
    <p:sldId id="405" r:id="rId35"/>
    <p:sldId id="410" r:id="rId36"/>
    <p:sldId id="30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2" userDrawn="1">
          <p15:clr>
            <a:srgbClr val="A4A3A4"/>
          </p15:clr>
        </p15:guide>
        <p15:guide id="2" pos="336" userDrawn="1">
          <p15:clr>
            <a:srgbClr val="A4A3A4"/>
          </p15:clr>
        </p15:guide>
        <p15:guide id="3" pos="4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507"/>
    <a:srgbClr val="00B29F"/>
    <a:srgbClr val="078181"/>
    <a:srgbClr val="101F30"/>
    <a:srgbClr val="D93551"/>
    <a:srgbClr val="2187C1"/>
    <a:srgbClr val="717171"/>
    <a:srgbClr val="8B56FF"/>
    <a:srgbClr val="FF704D"/>
    <a:srgbClr val="208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58286" autoAdjust="0"/>
  </p:normalViewPr>
  <p:slideViewPr>
    <p:cSldViewPr snapToGrid="0" showGuides="1">
      <p:cViewPr varScale="1">
        <p:scale>
          <a:sx n="115" d="100"/>
          <a:sy n="115" d="100"/>
        </p:scale>
        <p:origin x="990" y="108"/>
      </p:cViewPr>
      <p:guideLst>
        <p:guide orient="horz" pos="672"/>
        <p:guide pos="336"/>
        <p:guide pos="49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776"/>
    </p:cViewPr>
  </p:sorterViewPr>
  <p:notesViewPr>
    <p:cSldViewPr snapToGrid="0" showGuides="1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E4F113-AADA-4164-B689-AD27B393D4B9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8263B01F-E397-45B9-B72E-58F0829C477D}">
      <dgm:prSet phldrT="[Text]"/>
      <dgm:spPr/>
      <dgm:t>
        <a:bodyPr/>
        <a:lstStyle/>
        <a:p>
          <a:r>
            <a:rPr lang="en-US" dirty="0"/>
            <a:t>Next</a:t>
          </a:r>
        </a:p>
      </dgm:t>
    </dgm:pt>
    <dgm:pt modelId="{5ECF71C2-04FC-45D8-8DC0-E3B748BB92A4}" type="parTrans" cxnId="{76995045-66D3-4119-BF22-B372EBC9EE6F}">
      <dgm:prSet/>
      <dgm:spPr/>
      <dgm:t>
        <a:bodyPr/>
        <a:lstStyle/>
        <a:p>
          <a:endParaRPr lang="en-US"/>
        </a:p>
      </dgm:t>
    </dgm:pt>
    <dgm:pt modelId="{0CC5B7AE-3BA6-4014-A70A-379CAF28A72A}" type="sibTrans" cxnId="{76995045-66D3-4119-BF22-B372EBC9EE6F}">
      <dgm:prSet/>
      <dgm:spPr/>
      <dgm:t>
        <a:bodyPr/>
        <a:lstStyle/>
        <a:p>
          <a:endParaRPr lang="en-US"/>
        </a:p>
      </dgm:t>
    </dgm:pt>
    <dgm:pt modelId="{3F9D6844-6FD0-4AA7-8F94-C381A43CA875}" type="pres">
      <dgm:prSet presAssocID="{86E4F113-AADA-4164-B689-AD27B393D4B9}" presName="Name0" presStyleCnt="0">
        <dgm:presLayoutVars>
          <dgm:dir/>
          <dgm:animLvl val="lvl"/>
          <dgm:resizeHandles val="exact"/>
        </dgm:presLayoutVars>
      </dgm:prSet>
      <dgm:spPr/>
    </dgm:pt>
    <dgm:pt modelId="{E665EC96-9225-4FDE-8BDC-E75354446F87}" type="pres">
      <dgm:prSet presAssocID="{86E4F113-AADA-4164-B689-AD27B393D4B9}" presName="dummy" presStyleCnt="0"/>
      <dgm:spPr/>
    </dgm:pt>
    <dgm:pt modelId="{EC5827BC-5A9E-48CB-914A-96A8CCAD743D}" type="pres">
      <dgm:prSet presAssocID="{86E4F113-AADA-4164-B689-AD27B393D4B9}" presName="linH" presStyleCnt="0"/>
      <dgm:spPr/>
    </dgm:pt>
    <dgm:pt modelId="{E13779D6-1064-4304-B33C-DFA762B275D9}" type="pres">
      <dgm:prSet presAssocID="{86E4F113-AADA-4164-B689-AD27B393D4B9}" presName="padding1" presStyleCnt="0"/>
      <dgm:spPr/>
    </dgm:pt>
    <dgm:pt modelId="{46295EDB-AFFB-4A73-8B83-A0827FA74A8D}" type="pres">
      <dgm:prSet presAssocID="{8263B01F-E397-45B9-B72E-58F0829C477D}" presName="linV" presStyleCnt="0"/>
      <dgm:spPr/>
    </dgm:pt>
    <dgm:pt modelId="{B442C820-FDAA-4BD0-9A7C-50BAD1094C3C}" type="pres">
      <dgm:prSet presAssocID="{8263B01F-E397-45B9-B72E-58F0829C477D}" presName="spVertical1" presStyleCnt="0"/>
      <dgm:spPr/>
    </dgm:pt>
    <dgm:pt modelId="{5C67C009-1D86-4346-89A9-E7DE316B2F5F}" type="pres">
      <dgm:prSet presAssocID="{8263B01F-E397-45B9-B72E-58F0829C477D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FA2742AE-973D-4D70-AAD2-EF1A27BF88B3}" type="pres">
      <dgm:prSet presAssocID="{8263B01F-E397-45B9-B72E-58F0829C477D}" presName="spVertical2" presStyleCnt="0"/>
      <dgm:spPr/>
    </dgm:pt>
    <dgm:pt modelId="{F87FC9EC-4604-45E5-AE77-BC83A10CDBB1}" type="pres">
      <dgm:prSet presAssocID="{8263B01F-E397-45B9-B72E-58F0829C477D}" presName="spVertical3" presStyleCnt="0"/>
      <dgm:spPr/>
    </dgm:pt>
    <dgm:pt modelId="{C64EA318-63E8-4EBA-BBD9-CFF08C61C0D4}" type="pres">
      <dgm:prSet presAssocID="{86E4F113-AADA-4164-B689-AD27B393D4B9}" presName="padding2" presStyleCnt="0"/>
      <dgm:spPr/>
    </dgm:pt>
    <dgm:pt modelId="{3927BA14-44B0-415E-A709-0970CC8EA9D5}" type="pres">
      <dgm:prSet presAssocID="{86E4F113-AADA-4164-B689-AD27B393D4B9}" presName="negArrow" presStyleCnt="0"/>
      <dgm:spPr/>
    </dgm:pt>
    <dgm:pt modelId="{46AB90A9-2688-4C23-BC2C-796794D72AC7}" type="pres">
      <dgm:prSet presAssocID="{86E4F113-AADA-4164-B689-AD27B393D4B9}" presName="backgroundArrow" presStyleLbl="node1" presStyleIdx="0" presStyleCnt="1" custLinFactX="78132" custLinFactY="20532" custLinFactNeighborX="100000" custLinFactNeighborY="100000"/>
      <dgm:spPr/>
    </dgm:pt>
  </dgm:ptLst>
  <dgm:cxnLst>
    <dgm:cxn modelId="{76995045-66D3-4119-BF22-B372EBC9EE6F}" srcId="{86E4F113-AADA-4164-B689-AD27B393D4B9}" destId="{8263B01F-E397-45B9-B72E-58F0829C477D}" srcOrd="0" destOrd="0" parTransId="{5ECF71C2-04FC-45D8-8DC0-E3B748BB92A4}" sibTransId="{0CC5B7AE-3BA6-4014-A70A-379CAF28A72A}"/>
    <dgm:cxn modelId="{5478B366-7553-439C-8ED1-21636A3E6BA9}" type="presOf" srcId="{86E4F113-AADA-4164-B689-AD27B393D4B9}" destId="{3F9D6844-6FD0-4AA7-8F94-C381A43CA875}" srcOrd="0" destOrd="0" presId="urn:microsoft.com/office/officeart/2005/8/layout/hProcess3"/>
    <dgm:cxn modelId="{BC529588-7316-4F14-ADEF-E9BED5BB9C74}" type="presOf" srcId="{8263B01F-E397-45B9-B72E-58F0829C477D}" destId="{5C67C009-1D86-4346-89A9-E7DE316B2F5F}" srcOrd="0" destOrd="0" presId="urn:microsoft.com/office/officeart/2005/8/layout/hProcess3"/>
    <dgm:cxn modelId="{014EFFE3-74C6-4504-9393-2EC939D4038B}" type="presParOf" srcId="{3F9D6844-6FD0-4AA7-8F94-C381A43CA875}" destId="{E665EC96-9225-4FDE-8BDC-E75354446F87}" srcOrd="0" destOrd="0" presId="urn:microsoft.com/office/officeart/2005/8/layout/hProcess3"/>
    <dgm:cxn modelId="{AA7F1807-621D-4945-A239-F864B0EE98D4}" type="presParOf" srcId="{3F9D6844-6FD0-4AA7-8F94-C381A43CA875}" destId="{EC5827BC-5A9E-48CB-914A-96A8CCAD743D}" srcOrd="1" destOrd="0" presId="urn:microsoft.com/office/officeart/2005/8/layout/hProcess3"/>
    <dgm:cxn modelId="{24E422B7-5B1A-40D9-8590-54707C121584}" type="presParOf" srcId="{EC5827BC-5A9E-48CB-914A-96A8CCAD743D}" destId="{E13779D6-1064-4304-B33C-DFA762B275D9}" srcOrd="0" destOrd="0" presId="urn:microsoft.com/office/officeart/2005/8/layout/hProcess3"/>
    <dgm:cxn modelId="{269A6AAC-D9DF-4A65-A326-A32BF46A38C9}" type="presParOf" srcId="{EC5827BC-5A9E-48CB-914A-96A8CCAD743D}" destId="{46295EDB-AFFB-4A73-8B83-A0827FA74A8D}" srcOrd="1" destOrd="0" presId="urn:microsoft.com/office/officeart/2005/8/layout/hProcess3"/>
    <dgm:cxn modelId="{6C0DC681-E3E0-410E-B0A3-E90B72EB127A}" type="presParOf" srcId="{46295EDB-AFFB-4A73-8B83-A0827FA74A8D}" destId="{B442C820-FDAA-4BD0-9A7C-50BAD1094C3C}" srcOrd="0" destOrd="0" presId="urn:microsoft.com/office/officeart/2005/8/layout/hProcess3"/>
    <dgm:cxn modelId="{FB6EE71C-69A5-4F1E-83FB-B55482D298F7}" type="presParOf" srcId="{46295EDB-AFFB-4A73-8B83-A0827FA74A8D}" destId="{5C67C009-1D86-4346-89A9-E7DE316B2F5F}" srcOrd="1" destOrd="0" presId="urn:microsoft.com/office/officeart/2005/8/layout/hProcess3"/>
    <dgm:cxn modelId="{564BEFC8-0AC8-4521-BADA-0FD8EEB9B1AA}" type="presParOf" srcId="{46295EDB-AFFB-4A73-8B83-A0827FA74A8D}" destId="{FA2742AE-973D-4D70-AAD2-EF1A27BF88B3}" srcOrd="2" destOrd="0" presId="urn:microsoft.com/office/officeart/2005/8/layout/hProcess3"/>
    <dgm:cxn modelId="{DDD8984A-84A9-4B3C-AB0B-63ED90EF59E0}" type="presParOf" srcId="{46295EDB-AFFB-4A73-8B83-A0827FA74A8D}" destId="{F87FC9EC-4604-45E5-AE77-BC83A10CDBB1}" srcOrd="3" destOrd="0" presId="urn:microsoft.com/office/officeart/2005/8/layout/hProcess3"/>
    <dgm:cxn modelId="{6623C851-E3E7-48DD-8885-894AD3DAEEE6}" type="presParOf" srcId="{EC5827BC-5A9E-48CB-914A-96A8CCAD743D}" destId="{C64EA318-63E8-4EBA-BBD9-CFF08C61C0D4}" srcOrd="2" destOrd="0" presId="urn:microsoft.com/office/officeart/2005/8/layout/hProcess3"/>
    <dgm:cxn modelId="{2163AA62-1761-4461-875B-8624CA2510CE}" type="presParOf" srcId="{EC5827BC-5A9E-48CB-914A-96A8CCAD743D}" destId="{3927BA14-44B0-415E-A709-0970CC8EA9D5}" srcOrd="3" destOrd="0" presId="urn:microsoft.com/office/officeart/2005/8/layout/hProcess3"/>
    <dgm:cxn modelId="{76EE3238-8C4D-4165-BB03-D1BEB89F9435}" type="presParOf" srcId="{EC5827BC-5A9E-48CB-914A-96A8CCAD743D}" destId="{46AB90A9-2688-4C23-BC2C-796794D72AC7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B90A9-2688-4C23-BC2C-796794D72AC7}">
      <dsp:nvSpPr>
        <dsp:cNvPr id="0" name=""/>
        <dsp:cNvSpPr/>
      </dsp:nvSpPr>
      <dsp:spPr>
        <a:xfrm>
          <a:off x="0" y="20044"/>
          <a:ext cx="1070964" cy="1224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7C009-1D86-4346-89A9-E7DE316B2F5F}">
      <dsp:nvSpPr>
        <dsp:cNvPr id="0" name=""/>
        <dsp:cNvSpPr/>
      </dsp:nvSpPr>
      <dsp:spPr>
        <a:xfrm>
          <a:off x="86388" y="316021"/>
          <a:ext cx="877479" cy="61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2720" rIns="0" bIns="17272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Next</a:t>
          </a:r>
        </a:p>
      </dsp:txBody>
      <dsp:txXfrm>
        <a:off x="86388" y="316021"/>
        <a:ext cx="877479" cy="612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BBC7D-F2E6-4E3C-9065-F247B87D9CF9}" type="datetimeFigureOut">
              <a:rPr lang="en-US" smtClean="0"/>
              <a:t>5/13/2020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103AB-C61C-4C9D-AE16-45993B462E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710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8B6CE6C-882E-46FC-8978-A35D3C89D32B}" type="datetimeFigureOut">
              <a:rPr lang="en-US" smtClean="0"/>
              <a:pPr/>
              <a:t>5/13/2020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3A4E4039-C4E5-4EAE-A117-A34D73F157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49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ADD95-2C46-44FD-9D09-A0DE3942EE46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328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4023093" y="8899328"/>
            <a:ext cx="3077739" cy="46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118" tIns="47060" rIns="94118" bIns="4706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9AFF0E57-B1B4-4845-8661-82807FAB4A3F}" type="slidenum">
              <a:rPr lang="en-US" sz="1200">
                <a:solidFill>
                  <a:prstClr val="black"/>
                </a:solidFill>
                <a:latin typeface="Calibri" panose="020F0502020204030204" pitchFamily="34" charset="0"/>
              </a:rPr>
              <a:pPr algn="r" eaLnBrk="1" hangingPunct="1"/>
              <a:t>16</a:t>
            </a:fld>
            <a:endParaRPr 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28663" y="468313"/>
            <a:ext cx="2890837" cy="16271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619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4023093" y="8899328"/>
            <a:ext cx="3077739" cy="46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118" tIns="47060" rIns="94118" bIns="4706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9AFF0E57-B1B4-4845-8661-82807FAB4A3F}" type="slidenum">
              <a:rPr lang="en-US" sz="1200">
                <a:solidFill>
                  <a:prstClr val="black"/>
                </a:solidFill>
                <a:latin typeface="Calibri" panose="020F0502020204030204" pitchFamily="34" charset="0"/>
              </a:rPr>
              <a:pPr algn="r" eaLnBrk="1" hangingPunct="1"/>
              <a:t>17</a:t>
            </a:fld>
            <a:endParaRPr 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28663" y="468313"/>
            <a:ext cx="2890837" cy="16271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8413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4023093" y="8899328"/>
            <a:ext cx="3077739" cy="46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118" tIns="47060" rIns="94118" bIns="4706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9AFF0E57-B1B4-4845-8661-82807FAB4A3F}" type="slidenum">
              <a:rPr lang="en-US" sz="1200">
                <a:solidFill>
                  <a:prstClr val="black"/>
                </a:solidFill>
                <a:latin typeface="Calibri" panose="020F0502020204030204" pitchFamily="34" charset="0"/>
              </a:rPr>
              <a:pPr algn="r" eaLnBrk="1" hangingPunct="1"/>
              <a:t>18</a:t>
            </a:fld>
            <a:endParaRPr 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28663" y="468313"/>
            <a:ext cx="2890837" cy="16271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9813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4023093" y="8899328"/>
            <a:ext cx="3077739" cy="46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118" tIns="47060" rIns="94118" bIns="4706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9AFF0E57-B1B4-4845-8661-82807FAB4A3F}" type="slidenum">
              <a:rPr lang="en-US" sz="1200">
                <a:solidFill>
                  <a:prstClr val="black"/>
                </a:solidFill>
                <a:latin typeface="Calibri" panose="020F0502020204030204" pitchFamily="34" charset="0"/>
              </a:rPr>
              <a:pPr algn="r" eaLnBrk="1" hangingPunct="1"/>
              <a:t>19</a:t>
            </a:fld>
            <a:endParaRPr 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28663" y="468313"/>
            <a:ext cx="2890837" cy="16271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3359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4023093" y="8899328"/>
            <a:ext cx="3077739" cy="46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118" tIns="47060" rIns="94118" bIns="4706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9AFF0E57-B1B4-4845-8661-82807FAB4A3F}" type="slidenum">
              <a:rPr lang="en-US" sz="1200">
                <a:solidFill>
                  <a:prstClr val="black"/>
                </a:solidFill>
                <a:latin typeface="Calibri" panose="020F0502020204030204" pitchFamily="34" charset="0"/>
              </a:rPr>
              <a:pPr algn="r" eaLnBrk="1" hangingPunct="1"/>
              <a:t>20</a:t>
            </a:fld>
            <a:endParaRPr 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28663" y="468313"/>
            <a:ext cx="2890837" cy="16271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6241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ADD95-2C46-44FD-9D09-A0DE3942EE46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811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ADD95-2C46-44FD-9D09-A0DE3942EE46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606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ADD95-2C46-44FD-9D09-A0DE3942EE46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818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ADD95-2C46-44FD-9D09-A0DE3942EE46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68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ADD95-2C46-44FD-9D09-A0DE3942EE46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702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4023093" y="8899328"/>
            <a:ext cx="3077739" cy="46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118" tIns="47060" rIns="94118" bIns="4706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9AFF0E57-B1B4-4845-8661-82807FAB4A3F}" type="slidenum">
              <a:rPr lang="en-US" sz="1200">
                <a:solidFill>
                  <a:prstClr val="black"/>
                </a:solidFill>
                <a:latin typeface="Calibri" panose="020F0502020204030204" pitchFamily="34" charset="0"/>
              </a:rPr>
              <a:pPr algn="r" eaLnBrk="1" hangingPunct="1"/>
              <a:t>6</a:t>
            </a:fld>
            <a:endParaRPr 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28663" y="468313"/>
            <a:ext cx="2890837" cy="16271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03262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ADD95-2C46-44FD-9D09-A0DE3942EE46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112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ADD95-2C46-44FD-9D09-A0DE3942EE46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445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ADD95-2C46-44FD-9D09-A0DE3942EE46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801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ADD95-2C46-44FD-9D09-A0DE3942EE46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2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4023093" y="8899328"/>
            <a:ext cx="3077739" cy="46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118" tIns="47060" rIns="94118" bIns="4706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9AFF0E57-B1B4-4845-8661-82807FAB4A3F}" type="slidenum">
              <a:rPr lang="en-US" sz="1200">
                <a:solidFill>
                  <a:prstClr val="black"/>
                </a:solidFill>
                <a:latin typeface="Calibri" panose="020F0502020204030204" pitchFamily="34" charset="0"/>
              </a:rPr>
              <a:pPr algn="r" eaLnBrk="1" hangingPunct="1"/>
              <a:t>31</a:t>
            </a:fld>
            <a:endParaRPr 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28663" y="468313"/>
            <a:ext cx="2890837" cy="16271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6563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4023093" y="8899328"/>
            <a:ext cx="3077739" cy="46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118" tIns="47060" rIns="94118" bIns="4706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9AFF0E57-B1B4-4845-8661-82807FAB4A3F}" type="slidenum">
              <a:rPr lang="en-US" sz="1200">
                <a:solidFill>
                  <a:prstClr val="black"/>
                </a:solidFill>
                <a:latin typeface="Calibri" panose="020F0502020204030204" pitchFamily="34" charset="0"/>
              </a:rPr>
              <a:pPr algn="r" eaLnBrk="1" hangingPunct="1"/>
              <a:t>32</a:t>
            </a:fld>
            <a:endParaRPr 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28663" y="468313"/>
            <a:ext cx="2890837" cy="16271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8704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ADD95-2C46-44FD-9D09-A0DE3942EE46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16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4023093" y="8899328"/>
            <a:ext cx="3077739" cy="46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118" tIns="47060" rIns="94118" bIns="4706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9AFF0E57-B1B4-4845-8661-82807FAB4A3F}" type="slidenum">
              <a:rPr lang="en-US" sz="1200">
                <a:solidFill>
                  <a:prstClr val="black"/>
                </a:solidFill>
                <a:latin typeface="Calibri" panose="020F0502020204030204" pitchFamily="34" charset="0"/>
              </a:rPr>
              <a:pPr algn="r" eaLnBrk="1" hangingPunct="1"/>
              <a:t>7</a:t>
            </a:fld>
            <a:endParaRPr 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28663" y="468313"/>
            <a:ext cx="2890837" cy="16271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9361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4023093" y="8899328"/>
            <a:ext cx="3077739" cy="46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118" tIns="47060" rIns="94118" bIns="4706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9AFF0E57-B1B4-4845-8661-82807FAB4A3F}" type="slidenum">
              <a:rPr lang="en-US" sz="1200">
                <a:solidFill>
                  <a:prstClr val="black"/>
                </a:solidFill>
                <a:latin typeface="Calibri" panose="020F0502020204030204" pitchFamily="34" charset="0"/>
              </a:rPr>
              <a:pPr algn="r" eaLnBrk="1" hangingPunct="1"/>
              <a:t>8</a:t>
            </a:fld>
            <a:endParaRPr 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28663" y="468313"/>
            <a:ext cx="2890837" cy="16271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4014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4023093" y="8899328"/>
            <a:ext cx="3077739" cy="46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118" tIns="47060" rIns="94118" bIns="4706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9AFF0E57-B1B4-4845-8661-82807FAB4A3F}" type="slidenum">
              <a:rPr lang="en-US" sz="1200">
                <a:solidFill>
                  <a:prstClr val="black"/>
                </a:solidFill>
                <a:latin typeface="Calibri" panose="020F0502020204030204" pitchFamily="34" charset="0"/>
              </a:rPr>
              <a:pPr algn="r" eaLnBrk="1" hangingPunct="1"/>
              <a:t>10</a:t>
            </a:fld>
            <a:endParaRPr 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28663" y="468313"/>
            <a:ext cx="2890837" cy="16271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5454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4023093" y="8899328"/>
            <a:ext cx="3077739" cy="46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118" tIns="47060" rIns="94118" bIns="4706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9AFF0E57-B1B4-4845-8661-82807FAB4A3F}" type="slidenum">
              <a:rPr lang="en-US" sz="1200">
                <a:solidFill>
                  <a:prstClr val="black"/>
                </a:solidFill>
                <a:latin typeface="Calibri" panose="020F0502020204030204" pitchFamily="34" charset="0"/>
              </a:rPr>
              <a:pPr algn="r" eaLnBrk="1" hangingPunct="1"/>
              <a:t>12</a:t>
            </a:fld>
            <a:endParaRPr 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28663" y="468313"/>
            <a:ext cx="2890837" cy="16271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2224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4023093" y="8899328"/>
            <a:ext cx="3077739" cy="46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118" tIns="47060" rIns="94118" bIns="4706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9AFF0E57-B1B4-4845-8661-82807FAB4A3F}" type="slidenum">
              <a:rPr lang="en-US" sz="1200">
                <a:solidFill>
                  <a:prstClr val="black"/>
                </a:solidFill>
                <a:latin typeface="Calibri" panose="020F0502020204030204" pitchFamily="34" charset="0"/>
              </a:rPr>
              <a:pPr algn="r" eaLnBrk="1" hangingPunct="1"/>
              <a:t>13</a:t>
            </a:fld>
            <a:endParaRPr 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28663" y="468313"/>
            <a:ext cx="2890837" cy="16271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6288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4023093" y="8899328"/>
            <a:ext cx="3077739" cy="46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118" tIns="47060" rIns="94118" bIns="4706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9AFF0E57-B1B4-4845-8661-82807FAB4A3F}" type="slidenum">
              <a:rPr lang="en-US" sz="1200">
                <a:solidFill>
                  <a:prstClr val="black"/>
                </a:solidFill>
                <a:latin typeface="Calibri" panose="020F0502020204030204" pitchFamily="34" charset="0"/>
              </a:rPr>
              <a:pPr algn="r" eaLnBrk="1" hangingPunct="1"/>
              <a:t>14</a:t>
            </a:fld>
            <a:endParaRPr 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28663" y="468313"/>
            <a:ext cx="2890837" cy="16271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399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4023093" y="8899328"/>
            <a:ext cx="3077739" cy="46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118" tIns="47060" rIns="94118" bIns="4706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9AFF0E57-B1B4-4845-8661-82807FAB4A3F}" type="slidenum">
              <a:rPr lang="en-US" sz="1200">
                <a:solidFill>
                  <a:prstClr val="black"/>
                </a:solidFill>
                <a:latin typeface="Calibri" panose="020F0502020204030204" pitchFamily="34" charset="0"/>
              </a:rPr>
              <a:pPr algn="r" eaLnBrk="1" hangingPunct="1"/>
              <a:t>15</a:t>
            </a:fld>
            <a:endParaRPr lang="en-US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28663" y="468313"/>
            <a:ext cx="2890837" cy="16271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3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91C14A-5D3A-8445-9AE1-8F3B6304B5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66"/>
            <a:ext cx="12191999" cy="6855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D1D3A6-155A-F448-AA49-2C7BA9CC1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4427981"/>
            <a:ext cx="10742514" cy="567868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defRPr lang="en-US" sz="4000" kern="1200" dirty="0">
                <a:solidFill>
                  <a:srgbClr val="08C177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8E5F5CA2-2DDF-FC49-855B-BD34A239AE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68519" y="5035228"/>
            <a:ext cx="9254961" cy="577850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31FC6C-6463-F947-94F6-694D5AD911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4967" y="2074333"/>
            <a:ext cx="4744025" cy="1897610"/>
          </a:xfrm>
          <a:prstGeom prst="rect">
            <a:avLst/>
          </a:prstGeom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5C5287F-3C64-8242-AEF6-FC5F0341B0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4488679" y="6118782"/>
            <a:ext cx="3276600" cy="577850"/>
          </a:xfr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lang="en-US" sz="1500" dirty="0">
                <a:solidFill>
                  <a:schemeClr val="accent5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010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557" y="245376"/>
            <a:ext cx="11161059" cy="585873"/>
          </a:xfrm>
        </p:spPr>
        <p:txBody>
          <a:bodyPr/>
          <a:lstStyle>
            <a:lvl1pPr>
              <a:lnSpc>
                <a:spcPct val="100000"/>
              </a:lnSpc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647" y="1110108"/>
            <a:ext cx="11250610" cy="4742002"/>
          </a:xfrm>
        </p:spPr>
        <p:txBody>
          <a:bodyPr/>
          <a:lstStyle>
            <a:lvl1pPr>
              <a:lnSpc>
                <a:spcPct val="100000"/>
              </a:lnSpc>
              <a:defRPr b="0" i="0"/>
            </a:lvl1pPr>
            <a:lvl2pPr>
              <a:lnSpc>
                <a:spcPct val="100000"/>
              </a:lnSpc>
              <a:defRPr b="0" i="0"/>
            </a:lvl2pPr>
            <a:lvl3pPr>
              <a:lnSpc>
                <a:spcPct val="100000"/>
              </a:lnSpc>
              <a:defRPr b="0" i="0"/>
            </a:lvl3pPr>
            <a:lvl4pPr>
              <a:defRPr>
                <a:solidFill>
                  <a:schemeClr val="bg2">
                    <a:lumMod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Rectangle 26"/>
          <p:cNvSpPr>
            <a:spLocks noChangeArrowheads="1"/>
          </p:cNvSpPr>
          <p:nvPr userDrawn="1"/>
        </p:nvSpPr>
        <p:spPr bwMode="gray">
          <a:xfrm>
            <a:off x="201223" y="6583680"/>
            <a:ext cx="53022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045FBCF8-2D6C-409A-AFD6-D531690144F4}" type="slidenum">
              <a:rPr lang="en-US" sz="1000">
                <a:solidFill>
                  <a:prstClr val="white"/>
                </a:solidFill>
                <a:latin typeface="Calibri" panose="020F0502020204030204" pitchFamily="34" charset="0"/>
              </a:rPr>
              <a:pPr/>
              <a:t>‹#›</a:t>
            </a:fld>
            <a:endParaRPr lang="en-US" sz="100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020B7C-68CF-BF49-AC35-3DD0850A8C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"/>
            <a:ext cx="12192001" cy="12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5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557" y="245376"/>
            <a:ext cx="11161059" cy="585873"/>
          </a:xfrm>
        </p:spPr>
        <p:txBody>
          <a:bodyPr/>
          <a:lstStyle>
            <a:lvl1pPr>
              <a:lnSpc>
                <a:spcPct val="100000"/>
              </a:lnSpc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0E15BD-8173-0C4C-941C-933BE5DDD5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"/>
            <a:ext cx="12192001" cy="12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88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647" y="1440058"/>
            <a:ext cx="11167829" cy="4586288"/>
          </a:xfrm>
        </p:spPr>
        <p:txBody>
          <a:bodyPr/>
          <a:lstStyle>
            <a:lvl1pPr>
              <a:lnSpc>
                <a:spcPct val="100000"/>
              </a:lnSpc>
              <a:defRPr b="0" i="0"/>
            </a:lvl1pPr>
            <a:lvl2pPr>
              <a:lnSpc>
                <a:spcPct val="100000"/>
              </a:lnSpc>
              <a:defRPr b="0" i="0"/>
            </a:lvl2pPr>
            <a:lvl3pPr>
              <a:lnSpc>
                <a:spcPct val="100000"/>
              </a:lnSpc>
              <a:defRPr b="0" i="0"/>
            </a:lvl3pPr>
            <a:lvl4pPr>
              <a:buClr>
                <a:schemeClr val="accent1"/>
              </a:buClr>
              <a:defRPr sz="1400">
                <a:solidFill>
                  <a:schemeClr val="bg2">
                    <a:lumMod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5951" y="797292"/>
            <a:ext cx="11160125" cy="541594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400" b="0" i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7D022B-1677-D544-9860-424F7F911A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126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9294E4-E43E-834A-8ECA-E3F3507F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57" y="245376"/>
            <a:ext cx="11161059" cy="58587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5607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2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557" y="245376"/>
            <a:ext cx="11161059" cy="585873"/>
          </a:xfrm>
        </p:spPr>
        <p:txBody>
          <a:bodyPr/>
          <a:lstStyle>
            <a:lvl1pPr>
              <a:lnSpc>
                <a:spcPct val="100000"/>
              </a:lnSpc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0EFB39D6-9DCA-6D47-A385-118FE69299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951" y="797287"/>
            <a:ext cx="11160125" cy="541594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400" b="0" i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8608B-8F40-484B-A4A4-7A20264CEF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12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09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imag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557" y="245376"/>
            <a:ext cx="11161059" cy="585873"/>
          </a:xfrm>
        </p:spPr>
        <p:txBody>
          <a:bodyPr/>
          <a:lstStyle>
            <a:lvl1pPr>
              <a:lnSpc>
                <a:spcPct val="100000"/>
              </a:lnSpc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648" y="1449605"/>
            <a:ext cx="5131577" cy="4586288"/>
          </a:xfrm>
        </p:spPr>
        <p:txBody>
          <a:bodyPr/>
          <a:lstStyle>
            <a:lvl1pPr>
              <a:lnSpc>
                <a:spcPct val="100000"/>
              </a:lnSpc>
              <a:defRPr b="0" i="0"/>
            </a:lvl1pPr>
            <a:lvl2pPr>
              <a:lnSpc>
                <a:spcPct val="100000"/>
              </a:lnSpc>
              <a:defRPr b="0" i="0"/>
            </a:lvl2pPr>
            <a:lvl3pPr>
              <a:lnSpc>
                <a:spcPct val="100000"/>
              </a:lnSpc>
              <a:defRPr b="0" i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55A43-2A7D-1944-B55F-DCF9DD39C4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126274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EFEFC91-CAA8-7748-8543-273163F8B8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951" y="797292"/>
            <a:ext cx="11160125" cy="541594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400" b="0" i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250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 subhead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557" y="245376"/>
            <a:ext cx="11161059" cy="585873"/>
          </a:xfrm>
        </p:spPr>
        <p:txBody>
          <a:bodyPr/>
          <a:lstStyle>
            <a:lvl1pPr>
              <a:lnSpc>
                <a:spcPct val="100000"/>
              </a:lnSpc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0648" y="1450518"/>
            <a:ext cx="5353743" cy="4657644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8C177"/>
              </a:buClr>
              <a:buSzPct val="110000"/>
              <a:buFont typeface="Arial" panose="020B0604020202020204" pitchFamily="34" charset="0"/>
              <a:buChar char="•"/>
              <a:tabLst/>
              <a:defRPr sz="2000" b="0" i="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8C177"/>
              </a:buClr>
              <a:buSzPct val="110000"/>
              <a:buFont typeface="System Font Regular"/>
              <a:buChar char="–"/>
              <a:tabLst/>
              <a:defRPr sz="1800" b="0" i="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8C177"/>
              </a:buClr>
              <a:buSzTx/>
              <a:buFont typeface="Arial" panose="020B0604020202020204" pitchFamily="34" charset="0"/>
              <a:buChar char="•"/>
              <a:tabLst/>
              <a:defRPr sz="1600" b="0" i="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8C177"/>
              </a:buClr>
              <a:buSzTx/>
              <a:buFont typeface="System Font Regular"/>
              <a:buChar char="–"/>
              <a:tabLst/>
              <a:defRPr baseline="0">
                <a:solidFill>
                  <a:schemeClr val="bg2">
                    <a:lumMod val="50000"/>
                  </a:schemeClr>
                </a:solidFill>
              </a:defRPr>
            </a:lvl4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8C177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1E1E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8C177"/>
              </a:buClr>
              <a:buSzPct val="110000"/>
              <a:buFont typeface="System Font Regular"/>
              <a:buChar char="–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1E1E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8C17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1E1E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8C177"/>
              </a:buClr>
              <a:buSzTx/>
              <a:buFont typeface="System Font Regular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1E1E1">
                    <a:lumMod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lvl="3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335096" y="1458682"/>
            <a:ext cx="5355757" cy="46576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i="0"/>
            </a:lvl1pPr>
            <a:lvl2pPr>
              <a:lnSpc>
                <a:spcPct val="100000"/>
              </a:lnSpc>
              <a:defRPr sz="1800" b="0" i="0"/>
            </a:lvl2pPr>
            <a:lvl3pPr>
              <a:lnSpc>
                <a:spcPct val="100000"/>
              </a:lnSpc>
              <a:defRPr sz="1600" b="0" i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74147B7-623B-2542-BAC1-55AFB9663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951" y="797289"/>
            <a:ext cx="11160125" cy="541594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400" b="0" i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25C823-954D-0544-96AB-8DD050C1F1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12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3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A04A27-4097-9E4A-9C4B-DC7D969034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66"/>
            <a:ext cx="12191999" cy="6855434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95CBBE9-4111-8948-9D0F-187490F25B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78570" y="3003817"/>
            <a:ext cx="9254961" cy="57785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buFont typeface="Arial" panose="020B0604020202020204" pitchFamily="34" charset="0"/>
              <a:buNone/>
              <a:defRPr lang="en-US" sz="3300" kern="1200" dirty="0">
                <a:solidFill>
                  <a:srgbClr val="101F30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5D26AC6-655F-D04C-A9CA-2ACB7D134B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8827" y="6418468"/>
            <a:ext cx="268953" cy="26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901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D17DD7-9DD0-AA47-8590-B8F6CA105D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66"/>
            <a:ext cx="12191999" cy="6855434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BC8AE3E-6B60-2148-96D4-FFCC369B00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78570" y="3003817"/>
            <a:ext cx="9254961" cy="57785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buFont typeface="Arial" panose="020B0604020202020204" pitchFamily="34" charset="0"/>
              <a:buNone/>
              <a:defRPr lang="en-US" sz="33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4764788-65FE-D045-B789-D4AE1A45A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8827" y="6418468"/>
            <a:ext cx="268953" cy="26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9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778" y="1106693"/>
            <a:ext cx="5353743" cy="515791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000" b="0" i="0"/>
            </a:lvl1pPr>
            <a:lvl2pPr>
              <a:lnSpc>
                <a:spcPct val="100000"/>
              </a:lnSpc>
              <a:defRPr sz="1800" b="0" i="0"/>
            </a:lvl2pPr>
            <a:lvl3pPr>
              <a:lnSpc>
                <a:spcPct val="100000"/>
              </a:lnSpc>
              <a:defRPr sz="1600" b="0" i="0"/>
            </a:lvl3pPr>
            <a:lvl4pPr>
              <a:defRPr sz="14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7266B2-66C8-364A-AD6F-ED46C4584C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12627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55D098-B119-5A42-9B1C-22D8BAC15B1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35096" y="1112085"/>
            <a:ext cx="5353743" cy="515791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000" b="0" i="0"/>
            </a:lvl1pPr>
            <a:lvl2pPr>
              <a:lnSpc>
                <a:spcPct val="100000"/>
              </a:lnSpc>
              <a:defRPr sz="1800" b="0" i="0"/>
            </a:lvl2pPr>
            <a:lvl3pPr>
              <a:lnSpc>
                <a:spcPct val="100000"/>
              </a:lnSpc>
              <a:defRPr sz="1600" b="0" i="0"/>
            </a:lvl3pPr>
            <a:lvl4pPr>
              <a:defRPr sz="14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64787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0B07FF9E-1297-374E-9AC7-A167762ACF4C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1148170" y="6451772"/>
            <a:ext cx="53022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045FBCF8-2D6C-409A-AFD6-D531690144F4}" type="slidenum">
              <a:rPr lang="en-US" sz="170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pPr algn="r"/>
              <a:t>‹#›</a:t>
            </a:fld>
            <a:endParaRPr lang="en-US" sz="1700" dirty="0">
              <a:solidFill>
                <a:schemeClr val="bg2">
                  <a:lumMod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777F4-9E81-C241-801D-91E107C2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992" y="6402894"/>
            <a:ext cx="38100" cy="3175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5CD89B5-2944-B048-9BEA-041838965D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8827" y="6418468"/>
            <a:ext cx="268953" cy="26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49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FF38F-B0B8-5748-9DC2-E313831A77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71" y="2566"/>
            <a:ext cx="12199971" cy="685543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F6A09B8-666D-CC4F-9506-BBBA5B947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4427981"/>
            <a:ext cx="10742514" cy="567868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defRPr lang="en-US" sz="4000" kern="1200" dirty="0">
                <a:solidFill>
                  <a:srgbClr val="08A977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894FFEF-6C2A-DC44-987B-CF71142598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68519" y="5035228"/>
            <a:ext cx="9254961" cy="577850"/>
          </a:xfrm>
        </p:spPr>
        <p:txBody>
          <a:bodyPr>
            <a:noAutofit/>
          </a:bodyPr>
          <a:lstStyle>
            <a:lvl1pPr marL="0" indent="0" algn="ctr">
              <a:lnSpc>
                <a:spcPct val="95000"/>
              </a:lnSpc>
              <a:buFont typeface="Arial" panose="020B0604020202020204" pitchFamily="34" charset="0"/>
              <a:buNone/>
              <a:defRPr sz="1800" b="0" i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BDB4832-2063-604D-AF3D-CF41CDB978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4967" y="2074333"/>
            <a:ext cx="4744025" cy="189761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92225D1B-5505-0843-B570-753552CD97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4488679" y="6118782"/>
            <a:ext cx="3276600" cy="577850"/>
          </a:xfr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lang="en-US" sz="1500" dirty="0">
                <a:solidFill>
                  <a:schemeClr val="accent5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530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top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0B07FF9E-1297-374E-9AC7-A167762ACF4C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1148170" y="6451772"/>
            <a:ext cx="53022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045FBCF8-2D6C-409A-AFD6-D531690144F4}" type="slidenum">
              <a:rPr lang="en-US" sz="170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pPr algn="r"/>
              <a:t>‹#›</a:t>
            </a:fld>
            <a:endParaRPr lang="en-US" sz="1700" dirty="0">
              <a:solidFill>
                <a:schemeClr val="bg2">
                  <a:lumMod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777F4-9E81-C241-801D-91E107C2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992" y="6402894"/>
            <a:ext cx="38100" cy="31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A7E929-D460-DC4D-BD24-F6F4D4836B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12627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9AC3956-A887-014A-A10D-9A78DC6F80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8827" y="6418468"/>
            <a:ext cx="268953" cy="26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931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60ADB7-8162-DC4D-8B5F-17E6FBC977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66"/>
            <a:ext cx="12191999" cy="6855434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D2D0E1E-4FDF-8F49-8B20-D88D1AFC99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97548" y="4196968"/>
            <a:ext cx="2642962" cy="57785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chemeClr val="accent3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D286B3C-8BC2-A44E-82BB-0279A0F49D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97837" y="452176"/>
            <a:ext cx="3766670" cy="4009292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6000" kern="1200" dirty="0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FFCA3A0-F4E3-BB4F-ADC7-556E2DB555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8827" y="6418468"/>
            <a:ext cx="268953" cy="26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657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E13F14-523D-714E-8ADE-7E79E84337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66"/>
            <a:ext cx="12191999" cy="6855434"/>
          </a:xfrm>
          <a:prstGeom prst="rect">
            <a:avLst/>
          </a:prstGeom>
        </p:spPr>
      </p:pic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62B3FCF5-8E10-3C43-8561-03113F79D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897837" y="452176"/>
            <a:ext cx="3766670" cy="4009292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6000" kern="1200" dirty="0">
                <a:solidFill>
                  <a:schemeClr val="bg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C2C23CB-4393-C544-A85B-47D887F5D5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697548" y="4196968"/>
            <a:ext cx="2642962" cy="57785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buFont typeface="Arial" panose="020B0604020202020204" pitchFamily="34" charset="0"/>
              <a:buNone/>
              <a:defRPr lang="en-US" sz="1800" kern="1200" dirty="0">
                <a:solidFill>
                  <a:srgbClr val="FF714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DAA3A61-5211-864A-8942-134F5C4B65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8827" y="6418468"/>
            <a:ext cx="268953" cy="26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23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E13F14-523D-714E-8ADE-7E79E84337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66"/>
            <a:ext cx="12191999" cy="685543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7751881-52CD-324F-BAA8-F96370361D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9917" y="2520608"/>
            <a:ext cx="1260995" cy="126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91C14A-5D3A-8445-9AE1-8F3B6304B5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66"/>
            <a:ext cx="12191999" cy="685543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6A38EB2-D9C8-2749-8C8C-0F4289D784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8827" y="6418468"/>
            <a:ext cx="268953" cy="26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48CA49-EDE2-324C-AA0F-C0D3A0D72E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66"/>
            <a:ext cx="12191999" cy="685543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612648" y="4535424"/>
            <a:ext cx="9255421" cy="981635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5000"/>
              </a:lnSpc>
              <a:buNone/>
              <a:defRPr sz="32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 bwMode="gray">
          <a:xfrm>
            <a:off x="630238" y="5634038"/>
            <a:ext cx="9254961" cy="57785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E835A3-71C3-EB4C-9426-8942E6035D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8827" y="6418468"/>
            <a:ext cx="268953" cy="26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1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 w sid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037200" y="1681692"/>
            <a:ext cx="8106421" cy="9816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5000"/>
              </a:lnSpc>
              <a:buNone/>
              <a:defRPr lang="en-US" sz="4000" kern="1200" dirty="0">
                <a:solidFill>
                  <a:srgbClr val="00B29E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48CA49-EDE2-324C-AA0F-C0D3A0D72E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566"/>
            <a:ext cx="2150346" cy="6855433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064748" y="2720016"/>
            <a:ext cx="7423353" cy="577850"/>
          </a:xfrm>
        </p:spPr>
        <p:txBody>
          <a:bodyPr>
            <a:noAutofit/>
          </a:bodyPr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26">
            <a:extLst>
              <a:ext uri="{FF2B5EF4-FFF2-40B4-BE49-F238E27FC236}">
                <a16:creationId xmlns:a16="http://schemas.microsoft.com/office/drawing/2014/main" id="{E84501D8-6E64-2D44-8D59-12F2D9BD0B8A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1148170" y="6451772"/>
            <a:ext cx="53022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045FBCF8-2D6C-409A-AFD6-D531690144F4}" type="slidenum">
              <a:rPr lang="en-US" sz="170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pPr algn="r"/>
              <a:t>‹#›</a:t>
            </a:fld>
            <a:endParaRPr lang="en-US" sz="1700" dirty="0">
              <a:solidFill>
                <a:schemeClr val="bg2">
                  <a:lumMod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12491A-F4DF-324B-856E-3F8E7CB49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0992" y="6402894"/>
            <a:ext cx="38100" cy="3175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C28C4C2-CFFF-2F44-BE08-FE887ED633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8827" y="6418468"/>
            <a:ext cx="268953" cy="26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43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0B07FF9E-1297-374E-9AC7-A167762ACF4C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1148170" y="6451772"/>
            <a:ext cx="53022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045FBCF8-2D6C-409A-AFD6-D531690144F4}" type="slidenum">
              <a:rPr lang="en-US" sz="170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pPr algn="r"/>
              <a:t>‹#›</a:t>
            </a:fld>
            <a:endParaRPr lang="en-US" sz="1700" dirty="0">
              <a:solidFill>
                <a:schemeClr val="bg2">
                  <a:lumMod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777F4-9E81-C241-801D-91E107C2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992" y="6402894"/>
            <a:ext cx="38100" cy="317500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C5933FA-AFD6-7949-940F-BF9CC4910B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97837" y="469593"/>
            <a:ext cx="3766670" cy="4009292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6000" kern="1200" dirty="0">
                <a:solidFill>
                  <a:schemeClr val="accent6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F545B9-A93C-6C4D-A56C-241ACAD042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8827" y="6418468"/>
            <a:ext cx="268953" cy="26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3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n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6FF38F-B0B8-5748-9DC2-E313831A77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71" y="2566"/>
            <a:ext cx="12199971" cy="6855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A5AC3F-F9F8-A64C-A0B6-409F9E24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633343-0632-2C4A-AC6D-E5E9E11AA3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8827" y="6418468"/>
            <a:ext cx="268953" cy="26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26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612648" y="4535424"/>
            <a:ext cx="9255421" cy="981635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5000"/>
              </a:lnSpc>
              <a:buNone/>
              <a:defRPr sz="32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 bwMode="gray">
          <a:xfrm>
            <a:off x="630238" y="5634038"/>
            <a:ext cx="9254961" cy="57785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400" b="0" i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64ED03D0-4BBC-4741-BE16-FB6682698495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1148170" y="6451772"/>
            <a:ext cx="53022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045FBCF8-2D6C-409A-AFD6-D531690144F4}" type="slidenum">
              <a:rPr lang="en-US" sz="170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pPr algn="r"/>
              <a:t>‹#›</a:t>
            </a:fld>
            <a:endParaRPr lang="en-US" sz="1700" dirty="0">
              <a:solidFill>
                <a:schemeClr val="bg2">
                  <a:lumMod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CE79C9-E2E8-EC43-B951-C3C377B1D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992" y="6402894"/>
            <a:ext cx="38100" cy="31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631B6B-B586-A94F-AA6C-A5015E490F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12627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00AD1C9-A550-EB4D-BE57-942BAB0323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8827" y="6418468"/>
            <a:ext cx="268953" cy="26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1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647" y="1107457"/>
            <a:ext cx="11240760" cy="4785688"/>
          </a:xfrm>
          <a:noFill/>
        </p:spPr>
        <p:txBody>
          <a:bodyPr/>
          <a:lstStyle>
            <a:lvl1pPr marL="228600" indent="-228600">
              <a:lnSpc>
                <a:spcPct val="100000"/>
              </a:lnSpc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/>
              <a:defRPr b="0" i="0"/>
            </a:lvl1pPr>
            <a:lvl2pPr>
              <a:lnSpc>
                <a:spcPct val="100000"/>
              </a:lnSpc>
              <a:defRPr b="0" i="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b="0" i="0"/>
            </a:lvl3pPr>
            <a:lvl4pPr marL="1600200" indent="-228600">
              <a:spcBef>
                <a:spcPts val="1000"/>
              </a:spcBef>
              <a:buFont typeface="System Font Regular"/>
              <a:buChar char="–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A2E9A5-514D-4143-A602-3736C23082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12627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767B918-7524-5242-86D0-7C3220038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57" y="241884"/>
            <a:ext cx="11161059" cy="58587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2482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 userDrawn="1">
          <p15:clr>
            <a:srgbClr val="FBAE40"/>
          </p15:clr>
        </p15:guide>
        <p15:guide id="2" orient="horz" pos="44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3557" y="241884"/>
            <a:ext cx="11161059" cy="5858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647" y="1107457"/>
            <a:ext cx="11237748" cy="4703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ctangle 26"/>
          <p:cNvSpPr>
            <a:spLocks noChangeArrowheads="1"/>
          </p:cNvSpPr>
          <p:nvPr userDrawn="1"/>
        </p:nvSpPr>
        <p:spPr bwMode="gray">
          <a:xfrm>
            <a:off x="11148170" y="6451772"/>
            <a:ext cx="53022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045FBCF8-2D6C-409A-AFD6-D531690144F4}" type="slidenum">
              <a:rPr lang="en-US" sz="170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pPr algn="r"/>
              <a:t>‹#›</a:t>
            </a:fld>
            <a:endParaRPr lang="en-US" sz="1700" dirty="0">
              <a:solidFill>
                <a:schemeClr val="bg2">
                  <a:lumMod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93719F-9CA6-0443-B48B-6922322D5FC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680992" y="6402894"/>
            <a:ext cx="38100" cy="3175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21FCA0E-31CE-8842-AADF-98DF887BA7CD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768827" y="6418468"/>
            <a:ext cx="268953" cy="26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65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6" r:id="rId2"/>
    <p:sldLayoutId id="2147483687" r:id="rId3"/>
    <p:sldLayoutId id="2147483662" r:id="rId4"/>
    <p:sldLayoutId id="2147483688" r:id="rId5"/>
    <p:sldLayoutId id="2147483691" r:id="rId6"/>
    <p:sldLayoutId id="2147483689" r:id="rId7"/>
    <p:sldLayoutId id="2147483663" r:id="rId8"/>
    <p:sldLayoutId id="2147483664" r:id="rId9"/>
    <p:sldLayoutId id="2147483665" r:id="rId10"/>
    <p:sldLayoutId id="2147483666" r:id="rId11"/>
    <p:sldLayoutId id="2147483668" r:id="rId12"/>
    <p:sldLayoutId id="2147483670" r:id="rId13"/>
    <p:sldLayoutId id="2147483672" r:id="rId14"/>
    <p:sldLayoutId id="2147483674" r:id="rId15"/>
    <p:sldLayoutId id="2147483678" r:id="rId16"/>
    <p:sldLayoutId id="2147483679" r:id="rId17"/>
    <p:sldLayoutId id="2147483680" r:id="rId18"/>
    <p:sldLayoutId id="2147483682" r:id="rId19"/>
    <p:sldLayoutId id="2147483692" r:id="rId20"/>
    <p:sldLayoutId id="2147483684" r:id="rId21"/>
    <p:sldLayoutId id="2147483685" r:id="rId22"/>
    <p:sldLayoutId id="2147483690" r:id="rId2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3300" b="0" i="0" kern="1200" spc="30" dirty="0">
          <a:solidFill>
            <a:schemeClr val="accent6"/>
          </a:solidFill>
          <a:latin typeface="Georgia" panose="02040502050405020303" pitchFamily="18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2200"/>
        </a:spcBef>
        <a:buClr>
          <a:schemeClr val="accent1"/>
        </a:buClr>
        <a:buSzPct val="110000"/>
        <a:buFont typeface="Arial" panose="020B0604020202020204" pitchFamily="34" charset="0"/>
        <a:buChar char="•"/>
        <a:tabLst/>
        <a:defRPr sz="2000" b="0" i="0" kern="1200">
          <a:solidFill>
            <a:schemeClr val="bg2">
              <a:lumMod val="50000"/>
            </a:schemeClr>
          </a:solidFill>
          <a:latin typeface="Calibri" panose="020F050202020403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SzPct val="110000"/>
        <a:buFont typeface="System Font Regular"/>
        <a:buChar char="–"/>
        <a:defRPr sz="1800" b="0" i="0" kern="1200">
          <a:solidFill>
            <a:schemeClr val="bg2">
              <a:lumMod val="50000"/>
            </a:schemeClr>
          </a:solidFill>
          <a:latin typeface="Calibri" panose="020F050202020403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bg2">
              <a:lumMod val="50000"/>
            </a:schemeClr>
          </a:solidFill>
          <a:latin typeface="Calibri" panose="020F050202020403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ystem Font Regular"/>
        <a:buChar char="–"/>
        <a:defRPr sz="1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75" userDrawn="1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tiff"/><Relationship Id="rId5" Type="http://schemas.openxmlformats.org/officeDocument/2006/relationships/hyperlink" Target="https://projects.raspberrypi.org/en/projects/raspberry-pi-setting-up" TargetMode="External"/><Relationship Id="rId4" Type="http://schemas.openxmlformats.org/officeDocument/2006/relationships/hyperlink" Target="https://projects.raspberrypi.org/en/projects/raspberry-pi-setting-up/3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26.png"/><Relationship Id="rId5" Type="http://schemas.openxmlformats.org/officeDocument/2006/relationships/image" Target="../media/image13.tiff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3.tif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download.visualstudio.microsoft.com/download/pr/8c839c0e-a5ae-4254-8d8b-c012528fe601/c147e26bad68f97eacc287a71e01331d/aspnetcore-runtime-3.1.0-linux-arm.tar.gz" TargetMode="External"/><Relationship Id="rId5" Type="http://schemas.openxmlformats.org/officeDocument/2006/relationships/hyperlink" Target="https://download.visualstudio.microsoft.com/download/pr/67766a96-eb8c-4cd2-bca4-ea63d2cc115c/7bf13840aa2ed88793b7315d5e0d74e6/dotnet-sdk-3.1.100-linux-arm.tar.gz" TargetMode="External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6" Type="http://schemas.openxmlformats.org/officeDocument/2006/relationships/image" Target="../media/image28.png"/><Relationship Id="rId5" Type="http://schemas.openxmlformats.org/officeDocument/2006/relationships/image" Target="../media/image13.tiff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websurge.west-wind.com/download.aspx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://192.168.1.200:5000/weatherforecast" TargetMode="External"/><Relationship Id="rId9" Type="http://schemas.microsoft.com/office/2007/relationships/diagramDrawing" Target="../diagrams/drawing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diosyeldiablo/dotnetcore-3.1-raspberrypi-4-presentation/tree/master/src/performanceTesting/benchmarkFastishFind/benchmarkFastishFind/BenchmarkResul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diosyeldiablo/dotnetcore-3.1-raspberrypi-4-presentation/tree/master/src/performanceTesting/benchmarkFastishFind/benchmarkFastishFind/BenchmarkResult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diosyeldiablo/dotnetcore-3.1-raspberrypi-4-presentation/blob/master/docs/RunPublishedDotNetCoreApp.md" TargetMode="External"/><Relationship Id="rId2" Type="http://schemas.openxmlformats.org/officeDocument/2006/relationships/hyperlink" Target="https://github.com/eldiosyeldiablo/dotnetcore-3.1-raspberrypi-4-presentation/blob/master/docs/InstallDocker.md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jpeg"/><Relationship Id="rId5" Type="http://schemas.openxmlformats.org/officeDocument/2006/relationships/hyperlink" Target="https://www.hanselman.com/blog/HowToInstallVisualStudioCodeOnARaspberryPi4InMinutes.aspx" TargetMode="External"/><Relationship Id="rId4" Type="http://schemas.openxmlformats.org/officeDocument/2006/relationships/hyperlink" Target="https://github.com/eldiosyeldiablo/dotnetcore-3.1-raspberrypi-4-presentation/blob/master/docs/RunTechEmpowerBenchmarks.md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pixabay.com/en/question-board-chalk-school-1262378/" TargetMode="External"/><Relationship Id="rId4" Type="http://schemas.openxmlformats.org/officeDocument/2006/relationships/image" Target="../media/image42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dcard.org/downloads/formatter/index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wnloads/raspbian/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tiff"/><Relationship Id="rId5" Type="http://schemas.openxmlformats.org/officeDocument/2006/relationships/hyperlink" Target="https://www.balena.io/etcher/" TargetMode="External"/><Relationship Id="rId4" Type="http://schemas.openxmlformats.org/officeDocument/2006/relationships/hyperlink" Target="https://www.raspberrypi.org/documentation/installation/installing-images/README.m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3.tiff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ldiosyeldiablo/dotnetcore-3.1-raspberrypi-4-presentation/blob/master/docs/HeadlessSetup.md" TargetMode="Externa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61D343-E647-DE43-9A31-4E772D638B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5623" y="6410624"/>
            <a:ext cx="273680" cy="27839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D29595-A5A1-1243-91B7-93DDD81BD8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Raspberry Pi and .NET Core 3.1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FED2F3-559C-4B94-833E-672A2732DF2B}"/>
              </a:ext>
            </a:extLst>
          </p:cNvPr>
          <p:cNvSpPr txBox="1"/>
          <p:nvPr/>
        </p:nvSpPr>
        <p:spPr>
          <a:xfrm>
            <a:off x="5262715" y="6041292"/>
            <a:ext cx="1666568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May 12,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82DC3-B318-4A4E-8CB5-608091693B7D}"/>
              </a:ext>
            </a:extLst>
          </p:cNvPr>
          <p:cNvSpPr txBox="1"/>
          <p:nvPr/>
        </p:nvSpPr>
        <p:spPr>
          <a:xfrm>
            <a:off x="4629989" y="4958236"/>
            <a:ext cx="2932021" cy="9233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Created and presented by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David Wilson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Staff Engineer at LendingTree</a:t>
            </a:r>
          </a:p>
        </p:txBody>
      </p:sp>
    </p:spTree>
    <p:extLst>
      <p:ext uri="{BB962C8B-B14F-4D97-AF65-F5344CB8AC3E}">
        <p14:creationId xmlns:p14="http://schemas.microsoft.com/office/powerpoint/2010/main" val="1770568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"/>
            <a:ext cx="12191999" cy="115448"/>
          </a:xfrm>
          <a:prstGeom prst="rect">
            <a:avLst/>
          </a:prstGeom>
          <a:solidFill>
            <a:srgbClr val="0D1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BA93-E834-6E43-9BC6-037DF868C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sz="1800" dirty="0"/>
              <a:t>Type: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raspi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-config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sz="1800" dirty="0"/>
              <a:t>Using your keyboard and arrows navigate to “Network options”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sz="1800" dirty="0"/>
              <a:t>Select Wi-fi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sz="1800" dirty="0"/>
              <a:t>Type in the SSID id/name that you want your Raspberry Pi to connect to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sz="1800" dirty="0"/>
              <a:t>Type in the Wi-Fi password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sz="1800" dirty="0"/>
              <a:t>Select finish to exit the configuration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sz="1800" dirty="0"/>
              <a:t>Test the </a:t>
            </a:r>
            <a:r>
              <a:rPr lang="en-US" sz="1800" dirty="0" err="1"/>
              <a:t>wifi</a:t>
            </a:r>
            <a:r>
              <a:rPr lang="en-US" sz="1800" dirty="0"/>
              <a:t> by pinging a well-known address or website like </a:t>
            </a:r>
            <a:r>
              <a:rPr lang="en-US" sz="1800" dirty="0">
                <a:hlinkClick r:id="rId3"/>
              </a:rPr>
              <a:t>www.google.com</a:t>
            </a:r>
            <a:r>
              <a:rPr lang="en-US" sz="1800" dirty="0"/>
              <a:t>, etc.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sz="1800" dirty="0"/>
              <a:t>Type: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raspi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-config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sz="1800" dirty="0"/>
              <a:t>Turn on </a:t>
            </a:r>
            <a:r>
              <a:rPr lang="en-US" sz="1800" dirty="0" err="1"/>
              <a:t>ssh</a:t>
            </a:r>
            <a:r>
              <a:rPr lang="en-US" sz="1800" dirty="0"/>
              <a:t> so that you can remote to it later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sz="1800" dirty="0"/>
              <a:t>Select update to get the latest update for your Pi over the </a:t>
            </a:r>
            <a:r>
              <a:rPr lang="en-US" sz="1800" dirty="0" err="1"/>
              <a:t>Wifi</a:t>
            </a:r>
            <a:r>
              <a:rPr lang="en-US" sz="1800" dirty="0"/>
              <a:t> connection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sz="1800" dirty="0"/>
              <a:t>Select finish to exit the configuration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Additional instructions for SD card and download: </a:t>
            </a:r>
            <a:r>
              <a:rPr lang="en-US" sz="1800" dirty="0">
                <a:hlinkClick r:id="rId4"/>
              </a:rPr>
              <a:t>pi-setting-up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Official Raspberry Pi setup instruction: </a:t>
            </a:r>
            <a:r>
              <a:rPr lang="en-US" sz="1800" dirty="0">
                <a:hlinkClick r:id="rId5"/>
              </a:rPr>
              <a:t>Official Instructions</a:t>
            </a:r>
            <a:endParaRPr lang="en-US" sz="1800" dirty="0"/>
          </a:p>
        </p:txBody>
      </p:sp>
      <p:sp>
        <p:nvSpPr>
          <p:cNvPr id="1889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basic setup of the 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EA95BB-8F14-7341-AAB4-76E5219FD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"/>
            <a:ext cx="12192001" cy="126274"/>
          </a:xfrm>
          <a:prstGeom prst="rect">
            <a:avLst/>
          </a:prstGeom>
        </p:spPr>
      </p:pic>
      <p:pic>
        <p:nvPicPr>
          <p:cNvPr id="1030" name="Picture 6" descr="How to set up Raspberry Pi 4 — The MagPi magazine">
            <a:extLst>
              <a:ext uri="{FF2B5EF4-FFF2-40B4-BE49-F238E27FC236}">
                <a16:creationId xmlns:a16="http://schemas.microsoft.com/office/drawing/2014/main" id="{B5137EE6-605E-4EF7-A5BC-DDFC9582E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898" y="3100372"/>
            <a:ext cx="3941456" cy="307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304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00AE7D-1385-4CBA-8DF6-8F03A2B65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Let’s add some dotnet core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0EC9DA-EEC6-40AE-A8C6-BBAA9E051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966" y="34289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And now for the fun stuff!</a:t>
            </a:r>
          </a:p>
        </p:txBody>
      </p:sp>
      <p:sp>
        <p:nvSpPr>
          <p:cNvPr id="7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If you could share the fun stuff now.. That'd be great... - That'd ...">
            <a:extLst>
              <a:ext uri="{FF2B5EF4-FFF2-40B4-BE49-F238E27FC236}">
                <a16:creationId xmlns:a16="http://schemas.microsoft.com/office/drawing/2014/main" id="{AE738597-D6F8-4B05-BC06-53BCC3365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470" y="1965960"/>
            <a:ext cx="4318787" cy="3598988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105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"/>
            <a:ext cx="12191999" cy="115448"/>
          </a:xfrm>
          <a:prstGeom prst="rect">
            <a:avLst/>
          </a:prstGeom>
          <a:solidFill>
            <a:srgbClr val="0D1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BA93-E834-6E43-9BC6-037DF868C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47" y="1107457"/>
            <a:ext cx="4197855" cy="4785688"/>
          </a:xfrm>
        </p:spPr>
        <p:txBody>
          <a:bodyPr/>
          <a:lstStyle/>
          <a:p>
            <a:r>
              <a:rPr lang="en-US" dirty="0"/>
              <a:t>Manual install required…</a:t>
            </a:r>
          </a:p>
          <a:p>
            <a:pPr marL="0" indent="0">
              <a:buNone/>
            </a:pPr>
            <a:r>
              <a:rPr lang="en-US" dirty="0"/>
              <a:t>Since the Raspberry Pi is not an x64 processor but instead ARM v8 we cannot use the package manager…</a:t>
            </a:r>
          </a:p>
        </p:txBody>
      </p:sp>
      <p:sp>
        <p:nvSpPr>
          <p:cNvPr id="1889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some dotnet core goodness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EA95BB-8F14-7341-AAB4-76E5219F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12192001" cy="126274"/>
          </a:xfrm>
          <a:prstGeom prst="rect">
            <a:avLst/>
          </a:prstGeom>
        </p:spPr>
      </p:pic>
      <p:pic>
        <p:nvPicPr>
          <p:cNvPr id="1026" name="Picture 2" descr="Private &quot;Sad Eyes&quot; - Penguins of Madagascar litrato (24888453 ...">
            <a:extLst>
              <a:ext uri="{FF2B5EF4-FFF2-40B4-BE49-F238E27FC236}">
                <a16:creationId xmlns:a16="http://schemas.microsoft.com/office/drawing/2014/main" id="{82F834D3-2B76-4879-BB87-DAAF65F01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3" y="2352675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384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"/>
            <a:ext cx="12191999" cy="115448"/>
          </a:xfrm>
          <a:prstGeom prst="rect">
            <a:avLst/>
          </a:prstGeom>
          <a:solidFill>
            <a:srgbClr val="0D1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BA93-E834-6E43-9BC6-037DF868C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47" y="1107457"/>
            <a:ext cx="9135615" cy="58587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apt-get update</a:t>
            </a:r>
          </a:p>
          <a:p>
            <a:pPr>
              <a:spcBef>
                <a:spcPts val="0"/>
              </a:spcBef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apt-get install curl libunwind8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gettext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apt-transport-https</a:t>
            </a:r>
          </a:p>
        </p:txBody>
      </p:sp>
      <p:sp>
        <p:nvSpPr>
          <p:cNvPr id="1889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prerequisites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EA95BB-8F14-7341-AAB4-76E5219FD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"/>
            <a:ext cx="12192001" cy="126274"/>
          </a:xfrm>
          <a:prstGeom prst="rect">
            <a:avLst/>
          </a:prstGeom>
        </p:spPr>
      </p:pic>
      <p:pic>
        <p:nvPicPr>
          <p:cNvPr id="2" name="UpdateAndInstallDotNetPrereqs">
            <a:hlinkClick r:id="" action="ppaction://media"/>
            <a:extLst>
              <a:ext uri="{FF2B5EF4-FFF2-40B4-BE49-F238E27FC236}">
                <a16:creationId xmlns:a16="http://schemas.microsoft.com/office/drawing/2014/main" id="{256E4C0A-F59D-4786-82AD-ADE5DD70E4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5488" y="1693330"/>
            <a:ext cx="8505508" cy="478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6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"/>
            <a:ext cx="12191999" cy="115448"/>
          </a:xfrm>
          <a:prstGeom prst="rect">
            <a:avLst/>
          </a:prstGeom>
          <a:solidFill>
            <a:srgbClr val="0D1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BA93-E834-6E43-9BC6-037DF868C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47" y="1107457"/>
            <a:ext cx="9775695" cy="101228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wget 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https://download.visualstudio.microsoft.com/download/pr/67766a96-eb8c-4cd2-bca4-ea63d2cc115c/7bf13840aa2ed88793b7315d5e0d74e6/dotnet-sdk-3.1.100-linux-arm.tar.gz</a:t>
            </a:r>
            <a:endParaRPr lang="da-DK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wget </a:t>
            </a: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https://download.visualstudio.microsoft.com/download/pr/8c839c0e-a5ae-4254-8d8b-c012528fe601/c147e26bad68f97eacc287a71e01331d/aspnetcore-runtime-3.1.0-linux-arm.tar.gz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89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</a:t>
            </a:r>
            <a:r>
              <a:rPr lang="en-US" dirty="0" err="1"/>
              <a:t>sdk</a:t>
            </a:r>
            <a:r>
              <a:rPr lang="en-US" dirty="0"/>
              <a:t> and runtime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EA95BB-8F14-7341-AAB4-76E5219FD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"/>
            <a:ext cx="12192001" cy="126274"/>
          </a:xfrm>
          <a:prstGeom prst="rect">
            <a:avLst/>
          </a:prstGeom>
        </p:spPr>
      </p:pic>
      <p:pic>
        <p:nvPicPr>
          <p:cNvPr id="2" name="DownloadSdkAndRuntime_Trim">
            <a:hlinkClick r:id="" action="ppaction://media"/>
            <a:extLst>
              <a:ext uri="{FF2B5EF4-FFF2-40B4-BE49-F238E27FC236}">
                <a16:creationId xmlns:a16="http://schemas.microsoft.com/office/drawing/2014/main" id="{14B22862-222B-4651-879F-26FA5C13D8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0647" y="1997346"/>
            <a:ext cx="7880393" cy="443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4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"/>
            <a:ext cx="12191999" cy="115448"/>
          </a:xfrm>
          <a:prstGeom prst="rect">
            <a:avLst/>
          </a:prstGeom>
          <a:solidFill>
            <a:srgbClr val="0D1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BA93-E834-6E43-9BC6-037DF868C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47" y="1107457"/>
            <a:ext cx="11240760" cy="102891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Make the installation directory. Type: </a:t>
            </a:r>
            <a:r>
              <a:rPr lang="en-US" sz="1400" dirty="0" err="1"/>
              <a:t>mkdir</a:t>
            </a:r>
            <a:r>
              <a:rPr lang="en-US" sz="1400" dirty="0"/>
              <a:t> –p $HOME/dotnet</a:t>
            </a:r>
          </a:p>
          <a:p>
            <a:pPr>
              <a:spcBef>
                <a:spcPts val="0"/>
              </a:spcBef>
            </a:pPr>
            <a:r>
              <a:rPr lang="en-US" dirty="0" err="1"/>
              <a:t>Untar</a:t>
            </a:r>
            <a:r>
              <a:rPr lang="en-US" dirty="0"/>
              <a:t> the </a:t>
            </a:r>
            <a:r>
              <a:rPr lang="en-US" dirty="0" err="1"/>
              <a:t>sdk</a:t>
            </a:r>
            <a:r>
              <a:rPr lang="en-US" dirty="0"/>
              <a:t>. Type: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tar 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zxvf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dotnet-sdk-3.1.100-linux-arm.tar.gz -C $HOME/dotnet</a:t>
            </a:r>
          </a:p>
          <a:p>
            <a:pPr>
              <a:spcBef>
                <a:spcPts val="0"/>
              </a:spcBef>
            </a:pPr>
            <a:r>
              <a:rPr lang="en-US" dirty="0" err="1"/>
              <a:t>Untar</a:t>
            </a:r>
            <a:r>
              <a:rPr lang="en-US" dirty="0"/>
              <a:t> the runtime. Type: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tar 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zxvf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aspnetcore-runtime-3.1.0-linux-arm.tar.gz -C $HOME/dotnet</a:t>
            </a:r>
          </a:p>
        </p:txBody>
      </p:sp>
      <p:sp>
        <p:nvSpPr>
          <p:cNvPr id="1889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the binaries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EA95BB-8F14-7341-AAB4-76E5219FD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"/>
            <a:ext cx="12192001" cy="126274"/>
          </a:xfrm>
          <a:prstGeom prst="rect">
            <a:avLst/>
          </a:prstGeom>
        </p:spPr>
      </p:pic>
      <p:pic>
        <p:nvPicPr>
          <p:cNvPr id="2" name="ExtractSdkAndRuntime">
            <a:hlinkClick r:id="" action="ppaction://media"/>
            <a:extLst>
              <a:ext uri="{FF2B5EF4-FFF2-40B4-BE49-F238E27FC236}">
                <a16:creationId xmlns:a16="http://schemas.microsoft.com/office/drawing/2014/main" id="{AF76EA2B-3778-4C44-BAA5-54CAF8C226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0647" y="2136371"/>
            <a:ext cx="7647637" cy="430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8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"/>
            <a:ext cx="12191999" cy="115448"/>
          </a:xfrm>
          <a:prstGeom prst="rect">
            <a:avLst/>
          </a:prstGeom>
          <a:solidFill>
            <a:srgbClr val="0D1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BA93-E834-6E43-9BC6-037DF868C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your current connection/shell to have dotnet </a:t>
            </a:r>
            <a:r>
              <a:rPr lang="en-US" dirty="0" err="1"/>
              <a:t>skd</a:t>
            </a:r>
            <a:r>
              <a:rPr lang="en-US" dirty="0"/>
              <a:t> and runtime in the path Type: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export DOTNET_ROOT=$HOME/dotnet 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export PATH=$PATH:$HOME/dotnet</a:t>
            </a:r>
          </a:p>
          <a:p>
            <a:r>
              <a:rPr lang="en-US" dirty="0"/>
              <a:t>Note: if you want to permanently keep the above in your path edit the .profile and add the following lines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DOTNET_ROOT=$HOME/dotnet 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PATH=$PATH:$HOME/dotnet</a:t>
            </a:r>
          </a:p>
          <a:p>
            <a:r>
              <a:rPr lang="en-US" dirty="0"/>
              <a:t>Verify dotnet can be executed by typing: 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dotnet --info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EA95BB-8F14-7341-AAB4-76E5219F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12192001" cy="12627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8DB1075-C574-4FA9-B1F3-AA2AEC5F2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 the install</a:t>
            </a:r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76887C56-31DF-4C3E-AA52-47F59EB17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104" y="3091956"/>
            <a:ext cx="2605555" cy="260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716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"/>
            <a:ext cx="12191999" cy="115448"/>
          </a:xfrm>
          <a:prstGeom prst="rect">
            <a:avLst/>
          </a:prstGeom>
          <a:solidFill>
            <a:srgbClr val="0D1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BA93-E834-6E43-9BC6-037DF868C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47" y="1107457"/>
            <a:ext cx="5090723" cy="5188412"/>
          </a:xfrm>
        </p:spPr>
        <p:txBody>
          <a:bodyPr/>
          <a:lstStyle/>
          <a:p>
            <a:r>
              <a:rPr lang="en-US" dirty="0"/>
              <a:t>Navigate to where you want your sample application to be created at</a:t>
            </a:r>
          </a:p>
          <a:p>
            <a:pPr lvl="1"/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helloworld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helloworld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dotnet new console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dotnet build –r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-arm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dotnet run –r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-arm</a:t>
            </a:r>
          </a:p>
        </p:txBody>
      </p:sp>
      <p:sp>
        <p:nvSpPr>
          <p:cNvPr id="1889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create a sample application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EA95BB-8F14-7341-AAB4-76E5219F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12192001" cy="126274"/>
          </a:xfrm>
          <a:prstGeom prst="rect">
            <a:avLst/>
          </a:prstGeom>
        </p:spPr>
      </p:pic>
      <p:pic>
        <p:nvPicPr>
          <p:cNvPr id="3074" name="Picture 2" descr="Jeremy Clarkson is 6'5 and fits in the smallest car in the world ...">
            <a:extLst>
              <a:ext uri="{FF2B5EF4-FFF2-40B4-BE49-F238E27FC236}">
                <a16:creationId xmlns:a16="http://schemas.microsoft.com/office/drawing/2014/main" id="{8E40071E-E03B-4EC5-9253-E35E3224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214" y="2316989"/>
            <a:ext cx="3659245" cy="270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715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"/>
            <a:ext cx="12191999" cy="115448"/>
          </a:xfrm>
          <a:prstGeom prst="rect">
            <a:avLst/>
          </a:prstGeom>
          <a:solidFill>
            <a:srgbClr val="0D1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BA93-E834-6E43-9BC6-037DF868C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47" y="1107457"/>
            <a:ext cx="5090723" cy="5188412"/>
          </a:xfrm>
        </p:spPr>
        <p:txBody>
          <a:bodyPr/>
          <a:lstStyle/>
          <a:p>
            <a:r>
              <a:rPr lang="en-US" dirty="0"/>
              <a:t>Navigate to where you want your sample application to be created at</a:t>
            </a:r>
          </a:p>
          <a:p>
            <a:pPr lvl="1"/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helloworld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helloworld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dotnet new console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dotnet build –r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-arm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dotnet run –r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-arm</a:t>
            </a:r>
          </a:p>
        </p:txBody>
      </p:sp>
      <p:sp>
        <p:nvSpPr>
          <p:cNvPr id="1889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create a sample application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EA95BB-8F14-7341-AAB4-76E5219F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12192001" cy="126274"/>
          </a:xfrm>
          <a:prstGeom prst="rect">
            <a:avLst/>
          </a:prstGeom>
        </p:spPr>
      </p:pic>
      <p:pic>
        <p:nvPicPr>
          <p:cNvPr id="5122" name="Picture 2" descr="Happy New Year Yes GIF">
            <a:extLst>
              <a:ext uri="{FF2B5EF4-FFF2-40B4-BE49-F238E27FC236}">
                <a16:creationId xmlns:a16="http://schemas.microsoft.com/office/drawing/2014/main" id="{C40BAAA7-C25D-468A-BF5E-87ACE2B6FD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755" y="2643373"/>
            <a:ext cx="4161271" cy="274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817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"/>
            <a:ext cx="12191999" cy="115448"/>
          </a:xfrm>
          <a:prstGeom prst="rect">
            <a:avLst/>
          </a:prstGeom>
          <a:solidFill>
            <a:srgbClr val="0D1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BA93-E834-6E43-9BC6-037DF868C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48" y="1107457"/>
            <a:ext cx="5350554" cy="5188412"/>
          </a:xfrm>
        </p:spPr>
        <p:txBody>
          <a:bodyPr/>
          <a:lstStyle/>
          <a:p>
            <a:r>
              <a:rPr lang="en-US" dirty="0"/>
              <a:t>Navigate to where you want your sample application to be created at</a:t>
            </a:r>
          </a:p>
          <a:p>
            <a:pPr lvl="1"/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helloworldwebsite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dotnet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webapp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dotnet build -r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-arm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dotnet run -r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-arm</a:t>
            </a:r>
          </a:p>
          <a:p>
            <a:pPr marL="0" indent="0">
              <a:buNone/>
            </a:pPr>
            <a:r>
              <a:rPr lang="en-US" dirty="0"/>
              <a:t>Note that by default the new site will run and listen on localhost on port 5000 (http) and 5001 (https).</a:t>
            </a:r>
          </a:p>
          <a:p>
            <a:pPr marL="0" indent="0">
              <a:buNone/>
            </a:pPr>
            <a:r>
              <a:rPr lang="en-US" dirty="0"/>
              <a:t>If you want test out the website from another machine you will need to edit the Properties/</a:t>
            </a:r>
            <a:r>
              <a:rPr lang="en-US" dirty="0" err="1"/>
              <a:t>launchSettings.json</a:t>
            </a:r>
            <a:r>
              <a:rPr lang="en-US" dirty="0"/>
              <a:t> file. One option is to replace localhost with * for the application </a:t>
            </a:r>
            <a:r>
              <a:rPr lang="en-US" dirty="0" err="1"/>
              <a:t>Url</a:t>
            </a:r>
            <a:r>
              <a:rPr lang="en-US" dirty="0"/>
              <a:t>.</a:t>
            </a:r>
          </a:p>
        </p:txBody>
      </p:sp>
      <p:sp>
        <p:nvSpPr>
          <p:cNvPr id="1889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a website?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EA95BB-8F14-7341-AAB4-76E5219F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12192001" cy="12627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077EB0-221C-4E6C-8EAC-F953323A7319}"/>
              </a:ext>
            </a:extLst>
          </p:cNvPr>
          <p:cNvSpPr txBox="1">
            <a:spLocks/>
          </p:cNvSpPr>
          <p:nvPr/>
        </p:nvSpPr>
        <p:spPr>
          <a:xfrm>
            <a:off x="6400801" y="1107457"/>
            <a:ext cx="5350552" cy="404915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System Font Regular"/>
              <a:buChar char="–"/>
              <a:defRPr sz="18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System Font Regular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Playing with SSL</a:t>
            </a:r>
          </a:p>
          <a:p>
            <a:pPr marL="0" indent="0">
              <a:buNone/>
            </a:pPr>
            <a:r>
              <a:rPr lang="en-US" dirty="0"/>
              <a:t>By default the dotnet template is configured to redirect the clients to https. If you want to turn this setting off during your troubleshooting or local development follow these steps:</a:t>
            </a:r>
          </a:p>
          <a:p>
            <a:pPr lvl="1"/>
            <a:r>
              <a:rPr lang="en-US" dirty="0"/>
              <a:t>Type: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vi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Startup.cs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Comment out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app.UseHttpsRedirection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1"/>
            <a:r>
              <a:rPr lang="en-US" dirty="0"/>
              <a:t>Save and exit the text editor.</a:t>
            </a:r>
          </a:p>
          <a:p>
            <a:pPr lvl="1"/>
            <a:r>
              <a:rPr lang="en-US" dirty="0"/>
              <a:t>Recompile and run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582580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00AE7D-1385-4CBA-8DF6-8F03A2B65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99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a Rasberry Pi 4?</a:t>
            </a:r>
            <a:endParaRPr lang="en-US" sz="4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Pi 4 Board layout">
            <a:extLst>
              <a:ext uri="{FF2B5EF4-FFF2-40B4-BE49-F238E27FC236}">
                <a16:creationId xmlns:a16="http://schemas.microsoft.com/office/drawing/2014/main" id="{CDB033D1-A54E-4F73-AA32-BA95F4D74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6" r="2838" b="2"/>
          <a:stretch/>
        </p:blipFill>
        <p:spPr>
          <a:xfrm>
            <a:off x="838200" y="1381766"/>
            <a:ext cx="6233160" cy="427268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F0C5E-5750-4F57-86D6-22F983092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6554" y="1149010"/>
            <a:ext cx="4293435" cy="4844466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Specifications: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Broadcom BCM2711, Quad core Cortex-A72 (ARM v8) 64-bit SoC @ 1.5GHz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1GB, 2GB or 4GB LPDDR4-3200 SDRAM (depending on model)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2.4 GHz and 5.0 GHz IEEE 802.11ac wireless, Bluetooth 5.0, BLE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Gigabit Ethernet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USB 3.0 ports; 2 USB 2.0 ports.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Raspberry Pi standard 40 pin GPIO header (fully backwards compatible with previous boards)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× micro-HDMI ports (up to 4kp60 supported)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2-lane MIPI DSI display port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2-lane MIPI CSI camera port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4-pole stereo audio and composite video port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H.265 (4kp60 decode), H264 (1080p60 decode, 1080p30 encode)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OpenGL ES 3.0 graphics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Micro-SD card slot for loading operating system and data storage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5V DC via USB-C connector (minimum 3A*)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5V DC via GPIO header (minimum 3A*)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Power over Ethernet (PoE) enabled (requires separate PoE HAT)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Operating temperature: 0 – 50 degrees C ambient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good quality 2.5A power supply can be used if downstream USB peripherals consume less than 500mA in total.</a:t>
            </a:r>
          </a:p>
        </p:txBody>
      </p:sp>
    </p:spTree>
    <p:extLst>
      <p:ext uri="{BB962C8B-B14F-4D97-AF65-F5344CB8AC3E}">
        <p14:creationId xmlns:p14="http://schemas.microsoft.com/office/powerpoint/2010/main" val="2474880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"/>
            <a:ext cx="12191999" cy="115448"/>
          </a:xfrm>
          <a:prstGeom prst="rect">
            <a:avLst/>
          </a:prstGeom>
          <a:solidFill>
            <a:srgbClr val="0D1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9EE175-B816-BA42-B276-74EC19AB2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Explore dotnet new command line</a:t>
            </a:r>
          </a:p>
          <a:p>
            <a:endParaRPr lang="en-US" dirty="0"/>
          </a:p>
        </p:txBody>
      </p:sp>
      <p:sp>
        <p:nvSpPr>
          <p:cNvPr id="1889284" name="Rectangle 4"/>
          <p:cNvSpPr>
            <a:spLocks noGrp="1" noChangeArrowheads="1"/>
          </p:cNvSpPr>
          <p:nvPr>
            <p:ph type="title"/>
          </p:nvPr>
        </p:nvSpPr>
        <p:spPr>
          <a:xfrm>
            <a:off x="443557" y="245376"/>
            <a:ext cx="11161059" cy="585873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EA95BB-8F14-7341-AAB4-76E5219F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12192001" cy="126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1F6178-A8D9-304A-9EAD-371D7D7C6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059" y="1502265"/>
            <a:ext cx="6468554" cy="3737224"/>
          </a:xfrm>
          <a:prstGeom prst="rect">
            <a:avLst/>
          </a:prstGeom>
        </p:spPr>
      </p:pic>
      <p:sp>
        <p:nvSpPr>
          <p:cNvPr id="15" name="Arc 24">
            <a:extLst>
              <a:ext uri="{FF2B5EF4-FFF2-40B4-BE49-F238E27FC236}">
                <a16:creationId xmlns:a16="http://schemas.microsoft.com/office/drawing/2014/main" id="{4B214679-5BA4-0E49-8A58-B6E12FCBF81A}"/>
              </a:ext>
            </a:extLst>
          </p:cNvPr>
          <p:cNvSpPr>
            <a:spLocks/>
          </p:cNvSpPr>
          <p:nvPr/>
        </p:nvSpPr>
        <p:spPr bwMode="invGray">
          <a:xfrm rot="6398745" flipH="1" flipV="1">
            <a:off x="5205378" y="2082528"/>
            <a:ext cx="861304" cy="1668949"/>
          </a:xfrm>
          <a:custGeom>
            <a:avLst/>
            <a:gdLst>
              <a:gd name="T0" fmla="*/ 0 w 22451"/>
              <a:gd name="T1" fmla="*/ 2147483647 h 21600"/>
              <a:gd name="T2" fmla="*/ 2147483647 w 22451"/>
              <a:gd name="T3" fmla="*/ 2147483647 h 21600"/>
              <a:gd name="T4" fmla="*/ 2147483647 w 22451"/>
              <a:gd name="T5" fmla="*/ 2147483647 h 21600"/>
              <a:gd name="T6" fmla="*/ 0 60000 65536"/>
              <a:gd name="T7" fmla="*/ 0 60000 65536"/>
              <a:gd name="T8" fmla="*/ 0 60000 65536"/>
              <a:gd name="T9" fmla="*/ 0 w 22451"/>
              <a:gd name="T10" fmla="*/ 0 h 21600"/>
              <a:gd name="T11" fmla="*/ 22451 w 2245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451" h="21600" fill="none" extrusionOk="0">
                <a:moveTo>
                  <a:pt x="0" y="185"/>
                </a:moveTo>
                <a:cubicBezTo>
                  <a:pt x="935" y="61"/>
                  <a:pt x="1878" y="-1"/>
                  <a:pt x="2823" y="0"/>
                </a:cubicBezTo>
                <a:cubicBezTo>
                  <a:pt x="11262" y="0"/>
                  <a:pt x="18928" y="4914"/>
                  <a:pt x="22451" y="12583"/>
                </a:cubicBezTo>
              </a:path>
              <a:path w="22451" h="21600" stroke="0" extrusionOk="0">
                <a:moveTo>
                  <a:pt x="0" y="185"/>
                </a:moveTo>
                <a:cubicBezTo>
                  <a:pt x="935" y="61"/>
                  <a:pt x="1878" y="-1"/>
                  <a:pt x="2823" y="0"/>
                </a:cubicBezTo>
                <a:cubicBezTo>
                  <a:pt x="11262" y="0"/>
                  <a:pt x="18928" y="4914"/>
                  <a:pt x="22451" y="12583"/>
                </a:cubicBezTo>
                <a:lnTo>
                  <a:pt x="2823" y="21600"/>
                </a:lnTo>
                <a:lnTo>
                  <a:pt x="0" y="185"/>
                </a:lnTo>
                <a:close/>
              </a:path>
            </a:pathLst>
          </a:custGeom>
          <a:noFill/>
          <a:ln w="28575">
            <a:solidFill>
              <a:srgbClr val="08C177"/>
            </a:solidFill>
            <a:round/>
            <a:headEnd/>
            <a:tailEnd type="arrow" w="med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b"/>
          <a:lstStyle/>
          <a:p>
            <a:endParaRPr lang="en-US" sz="3680" dirty="0">
              <a:solidFill>
                <a:srgbClr val="FF7171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EFB20-5DFB-4945-855C-AD27B5D8C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029" y="1729292"/>
            <a:ext cx="4962614" cy="314579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A505EBA-C806-4240-B310-7D830E757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48" y="1560387"/>
            <a:ext cx="4818897" cy="2975375"/>
          </a:xfrm>
        </p:spPr>
        <p:txBody>
          <a:bodyPr/>
          <a:lstStyle/>
          <a:p>
            <a:r>
              <a:rPr lang="en-US" dirty="0"/>
              <a:t>Now that you know how to create a sample dotnet core web site using the command line new command let's explore the new command.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dotnet new --help</a:t>
            </a:r>
          </a:p>
          <a:p>
            <a:r>
              <a:rPr lang="en-US" dirty="0"/>
              <a:t>Using the information shown with --help create a new web </a:t>
            </a:r>
            <a:r>
              <a:rPr lang="en-US" dirty="0" err="1"/>
              <a:t>api</a:t>
            </a:r>
            <a:r>
              <a:rPr lang="en-US" dirty="0"/>
              <a:t> project and get it running on your own.</a:t>
            </a:r>
          </a:p>
        </p:txBody>
      </p:sp>
    </p:spTree>
    <p:extLst>
      <p:ext uri="{BB962C8B-B14F-4D97-AF65-F5344CB8AC3E}">
        <p14:creationId xmlns:p14="http://schemas.microsoft.com/office/powerpoint/2010/main" val="2624492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0647" y="1440058"/>
            <a:ext cx="4341215" cy="4586288"/>
          </a:xfrm>
        </p:spPr>
        <p:txBody>
          <a:bodyPr/>
          <a:lstStyle/>
          <a:p>
            <a:r>
              <a:rPr lang="en-US" dirty="0"/>
              <a:t>Create a simple new </a:t>
            </a:r>
            <a:r>
              <a:rPr lang="en-US" dirty="0" err="1"/>
              <a:t>api</a:t>
            </a:r>
            <a:r>
              <a:rPr lang="en-US" dirty="0"/>
              <a:t> project</a:t>
            </a:r>
          </a:p>
          <a:p>
            <a:pPr lvl="1"/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webapiPerformanceTest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webapiPerformanceTest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dotnet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webapi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Edit the Properties/</a:t>
            </a:r>
            <a:r>
              <a:rPr lang="en-US" dirty="0" err="1"/>
              <a:t>launchSettings.json</a:t>
            </a:r>
            <a:r>
              <a:rPr lang="en-US" dirty="0"/>
              <a:t> and replace localhost with * for the </a:t>
            </a:r>
            <a:r>
              <a:rPr lang="en-US" dirty="0" err="1"/>
              <a:t>applicationUrl</a:t>
            </a:r>
            <a:r>
              <a:rPr lang="en-US" dirty="0"/>
              <a:t>. This will allow testing from a different machine.</a:t>
            </a:r>
          </a:p>
          <a:p>
            <a:r>
              <a:rPr lang="en-US" dirty="0"/>
              <a:t>Edit the </a:t>
            </a:r>
            <a:r>
              <a:rPr lang="en-US" dirty="0" err="1"/>
              <a:t>Startup.cs</a:t>
            </a:r>
            <a:r>
              <a:rPr lang="en-US" dirty="0"/>
              <a:t> file and add </a:t>
            </a:r>
            <a:r>
              <a:rPr lang="en-US" sz="1400" dirty="0" err="1"/>
              <a:t>app.UseStaticFiles</a:t>
            </a:r>
            <a:r>
              <a:rPr lang="en-US" sz="1400" dirty="0"/>
              <a:t>();</a:t>
            </a:r>
            <a:r>
              <a:rPr lang="en-US" dirty="0"/>
              <a:t> before </a:t>
            </a:r>
            <a:r>
              <a:rPr lang="en-US" sz="1400" dirty="0" err="1"/>
              <a:t>app.UseRouting</a:t>
            </a:r>
            <a:r>
              <a:rPr lang="en-US" sz="1400" dirty="0"/>
              <a:t>();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webapi</a:t>
            </a:r>
            <a:r>
              <a:rPr lang="en-US" dirty="0"/>
              <a:t> site</a:t>
            </a: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2378E1BB-5391-FC40-B464-1C7256AE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how does this Pi perform?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0D812F5-D0D0-4707-892E-BA742305E7A0}"/>
              </a:ext>
            </a:extLst>
          </p:cNvPr>
          <p:cNvSpPr txBox="1">
            <a:spLocks/>
          </p:cNvSpPr>
          <p:nvPr/>
        </p:nvSpPr>
        <p:spPr>
          <a:xfrm>
            <a:off x="5239531" y="1440058"/>
            <a:ext cx="6511821" cy="4586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System Font Regular"/>
              <a:buChar char="–"/>
              <a:defRPr sz="18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System Font Regular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00"/>
              </a:spcBef>
              <a:buNone/>
            </a:pPr>
            <a:r>
              <a:rPr lang="en-US" dirty="0"/>
              <a:t>The load testing tool that I used is </a:t>
            </a:r>
            <a:r>
              <a:rPr lang="en-US" dirty="0" err="1"/>
              <a:t>Websurge</a:t>
            </a:r>
            <a:r>
              <a:rPr lang="en-US" dirty="0"/>
              <a:t> which can be found </a:t>
            </a:r>
            <a:r>
              <a:rPr lang="en-US" dirty="0">
                <a:hlinkClick r:id="rId3"/>
              </a:rPr>
              <a:t>here</a:t>
            </a:r>
            <a:r>
              <a:rPr lang="en-US" dirty="0"/>
              <a:t>. 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dirty="0" err="1"/>
              <a:t>Websurge</a:t>
            </a:r>
            <a:r>
              <a:rPr lang="en-US" dirty="0"/>
              <a:t> requires that you edit the robots.txt file or place an empty file called websurge-allow.txt in </a:t>
            </a:r>
            <a:r>
              <a:rPr lang="en-US" dirty="0" err="1"/>
              <a:t>wwwroot</a:t>
            </a:r>
            <a:r>
              <a:rPr lang="en-US" dirty="0"/>
              <a:t>. If </a:t>
            </a:r>
            <a:r>
              <a:rPr lang="en-US" dirty="0" err="1"/>
              <a:t>wwwroot</a:t>
            </a:r>
            <a:r>
              <a:rPr lang="en-US" dirty="0"/>
              <a:t> does not exist then create it.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dirty="0"/>
              <a:t>Finally build, compile and run the application.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dotnet build –c Release –r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-arm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dotnet run –c Release –r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-arm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dirty="0"/>
              <a:t>From your personal machine </a:t>
            </a:r>
            <a:r>
              <a:rPr lang="en-US" dirty="0" err="1"/>
              <a:t>Websurge</a:t>
            </a:r>
            <a:r>
              <a:rPr lang="en-US" dirty="0"/>
              <a:t> configure and run the tests. 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dirty="0"/>
              <a:t>Configure </a:t>
            </a:r>
            <a:r>
              <a:rPr lang="en-US" dirty="0" err="1"/>
              <a:t>websurge</a:t>
            </a:r>
            <a:r>
              <a:rPr lang="en-US" dirty="0"/>
              <a:t> with http GET of </a:t>
            </a:r>
            <a:r>
              <a:rPr lang="en-US" dirty="0">
                <a:hlinkClick r:id="rId4"/>
              </a:rPr>
              <a:t>http://192.168.1.200:5000/weatherforecast</a:t>
            </a:r>
            <a:endParaRPr lang="en-US" dirty="0"/>
          </a:p>
          <a:p>
            <a:pPr marL="0" indent="0">
              <a:spcBef>
                <a:spcPts val="1000"/>
              </a:spcBef>
              <a:buNone/>
            </a:pPr>
            <a:r>
              <a:rPr lang="en-US" dirty="0"/>
              <a:t>Make sure your turn off the progress info so that your test bed machine that is running </a:t>
            </a:r>
            <a:r>
              <a:rPr lang="en-US" dirty="0" err="1"/>
              <a:t>websurge</a:t>
            </a:r>
            <a:r>
              <a:rPr lang="en-US" dirty="0"/>
              <a:t> can perform more load on the Raspberry Pi.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4676681-E285-468C-99B2-51B8A14C7B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2282827"/>
              </p:ext>
            </p:extLst>
          </p:nvPr>
        </p:nvGraphicFramePr>
        <p:xfrm>
          <a:off x="4110377" y="2489158"/>
          <a:ext cx="1070964" cy="1244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56059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webapi</a:t>
            </a:r>
            <a:r>
              <a:rPr lang="en-US" dirty="0"/>
              <a:t> site with wired connection local network laptop to pi4</a:t>
            </a: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2378E1BB-5391-FC40-B464-1C7256AE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Websurge</a:t>
            </a:r>
            <a:r>
              <a:rPr lang="en-US" dirty="0"/>
              <a:t> basic </a:t>
            </a:r>
            <a:r>
              <a:rPr lang="en-US" dirty="0" err="1"/>
              <a:t>webapi</a:t>
            </a:r>
            <a:r>
              <a:rPr lang="en-US" dirty="0"/>
              <a:t> performance results are…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661CD2B-694D-49D4-9C36-09B0928C4E61}"/>
              </a:ext>
            </a:extLst>
          </p:cNvPr>
          <p:cNvSpPr txBox="1">
            <a:spLocks/>
          </p:cNvSpPr>
          <p:nvPr/>
        </p:nvSpPr>
        <p:spPr>
          <a:xfrm>
            <a:off x="742257" y="3684633"/>
            <a:ext cx="5353743" cy="1506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System Font Regular"/>
              <a:buChar char="–"/>
              <a:defRPr sz="18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System Font Regular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 2 (10 threads, 60 seconds)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741 req/sec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0 failed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44,438 total requests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2.20 </a:t>
            </a:r>
            <a:r>
              <a:rPr lang="en-US" sz="1400" dirty="0" err="1"/>
              <a:t>ms</a:t>
            </a:r>
            <a:r>
              <a:rPr lang="en-US" sz="1400" dirty="0"/>
              <a:t> average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59 </a:t>
            </a:r>
            <a:r>
              <a:rPr lang="en-US" sz="1400" dirty="0" err="1"/>
              <a:t>ms</a:t>
            </a:r>
            <a:r>
              <a:rPr lang="en-US" sz="1400" dirty="0"/>
              <a:t> max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7DC0D7-2395-4ADC-B3C7-74AD4502EF07}"/>
              </a:ext>
            </a:extLst>
          </p:cNvPr>
          <p:cNvSpPr txBox="1">
            <a:spLocks/>
          </p:cNvSpPr>
          <p:nvPr/>
        </p:nvSpPr>
        <p:spPr>
          <a:xfrm>
            <a:off x="6250873" y="1539210"/>
            <a:ext cx="5353743" cy="14989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System Font Regular"/>
              <a:buChar char="–"/>
              <a:defRPr sz="18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System Font Regular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 3 (15 threads, 60 seconds)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1,124 req/sec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0 failed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67,436 total requests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2.02 </a:t>
            </a:r>
            <a:r>
              <a:rPr lang="en-US" sz="1400" dirty="0" err="1"/>
              <a:t>ms</a:t>
            </a:r>
            <a:r>
              <a:rPr lang="en-US" sz="1400" dirty="0"/>
              <a:t> average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29 </a:t>
            </a:r>
            <a:r>
              <a:rPr lang="en-US" sz="1400" dirty="0" err="1"/>
              <a:t>ms</a:t>
            </a:r>
            <a:r>
              <a:rPr lang="en-US" sz="1400" dirty="0"/>
              <a:t> max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480DB59-B844-4C73-B5FA-4B608D8E1C74}"/>
              </a:ext>
            </a:extLst>
          </p:cNvPr>
          <p:cNvSpPr txBox="1">
            <a:spLocks/>
          </p:cNvSpPr>
          <p:nvPr/>
        </p:nvSpPr>
        <p:spPr>
          <a:xfrm>
            <a:off x="6250871" y="4601497"/>
            <a:ext cx="5353743" cy="1506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System Font Regular"/>
              <a:buChar char="–"/>
              <a:defRPr sz="18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System Font Regular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 5 (100 threads, 120 seconds) – degraded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3,742 req/sec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0 failed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449,046 total requests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12.83 </a:t>
            </a:r>
            <a:r>
              <a:rPr lang="en-US" sz="1400" dirty="0" err="1"/>
              <a:t>ms</a:t>
            </a:r>
            <a:r>
              <a:rPr lang="en-US" sz="1400" dirty="0"/>
              <a:t> average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8,103 </a:t>
            </a:r>
            <a:r>
              <a:rPr lang="en-US" sz="1400" dirty="0" err="1"/>
              <a:t>ms</a:t>
            </a:r>
            <a:r>
              <a:rPr lang="en-US" sz="1400" dirty="0"/>
              <a:t> max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052912E-307F-41AD-A008-8C77E93241F2}"/>
              </a:ext>
            </a:extLst>
          </p:cNvPr>
          <p:cNvSpPr txBox="1">
            <a:spLocks/>
          </p:cNvSpPr>
          <p:nvPr/>
        </p:nvSpPr>
        <p:spPr>
          <a:xfrm>
            <a:off x="742257" y="1552481"/>
            <a:ext cx="5353743" cy="197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System Font Regular"/>
              <a:buChar char="–"/>
              <a:defRPr sz="18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System Font Regular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 1 (5 threads, 10 seconds)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373 req/sec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0 failed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2.13 </a:t>
            </a:r>
            <a:r>
              <a:rPr lang="en-US" sz="1400" dirty="0" err="1"/>
              <a:t>ms</a:t>
            </a:r>
            <a:r>
              <a:rPr lang="en-US" sz="1400" dirty="0"/>
              <a:t> average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18 </a:t>
            </a:r>
            <a:r>
              <a:rPr lang="en-US" sz="1400" dirty="0" err="1"/>
              <a:t>ms</a:t>
            </a:r>
            <a:r>
              <a:rPr lang="en-US" sz="1400" dirty="0"/>
              <a:t> max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EBA122-4224-4D7D-B201-7EE891FB20A5}"/>
              </a:ext>
            </a:extLst>
          </p:cNvPr>
          <p:cNvSpPr txBox="1">
            <a:spLocks/>
          </p:cNvSpPr>
          <p:nvPr/>
        </p:nvSpPr>
        <p:spPr>
          <a:xfrm>
            <a:off x="6250872" y="3066436"/>
            <a:ext cx="5353743" cy="1506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System Font Regular"/>
              <a:buChar char="–"/>
              <a:defRPr sz="18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System Font Regular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 4 (50 threads, 120 seconds) – degraded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2,412 req/sec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49 failed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289,417 total requests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6.20 </a:t>
            </a:r>
            <a:r>
              <a:rPr lang="en-US" sz="1400" dirty="0" err="1"/>
              <a:t>ms</a:t>
            </a:r>
            <a:r>
              <a:rPr lang="en-US" sz="1400" dirty="0"/>
              <a:t> average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81,738 </a:t>
            </a:r>
            <a:r>
              <a:rPr lang="en-US" sz="1400" dirty="0" err="1"/>
              <a:t>ms</a:t>
            </a:r>
            <a:r>
              <a:rPr lang="en-US" sz="1400" dirty="0"/>
              <a:t> max</a:t>
            </a:r>
          </a:p>
        </p:txBody>
      </p:sp>
    </p:spTree>
    <p:extLst>
      <p:ext uri="{BB962C8B-B14F-4D97-AF65-F5344CB8AC3E}">
        <p14:creationId xmlns:p14="http://schemas.microsoft.com/office/powerpoint/2010/main" val="3990297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webapi</a:t>
            </a:r>
            <a:r>
              <a:rPr lang="en-US" dirty="0"/>
              <a:t> site with localhost</a:t>
            </a: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2378E1BB-5391-FC40-B464-1C7256AE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Websurge</a:t>
            </a:r>
            <a:r>
              <a:rPr lang="en-US" dirty="0"/>
              <a:t> basic </a:t>
            </a:r>
            <a:r>
              <a:rPr lang="en-US" dirty="0" err="1"/>
              <a:t>webapi</a:t>
            </a:r>
            <a:r>
              <a:rPr lang="en-US" dirty="0"/>
              <a:t> performance results are…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661CD2B-694D-49D4-9C36-09B0928C4E61}"/>
              </a:ext>
            </a:extLst>
          </p:cNvPr>
          <p:cNvSpPr txBox="1">
            <a:spLocks/>
          </p:cNvSpPr>
          <p:nvPr/>
        </p:nvSpPr>
        <p:spPr>
          <a:xfrm>
            <a:off x="742257" y="4038600"/>
            <a:ext cx="5353743" cy="197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System Font Regular"/>
              <a:buChar char="–"/>
              <a:defRPr sz="18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System Font Regular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 2 (10 threads, 60 seconds)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833 req/sec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0 failed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49,981 total requests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0.69 </a:t>
            </a:r>
            <a:r>
              <a:rPr lang="en-US" sz="1400" dirty="0" err="1"/>
              <a:t>ms</a:t>
            </a:r>
            <a:r>
              <a:rPr lang="en-US" sz="1400" dirty="0"/>
              <a:t> average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34 </a:t>
            </a:r>
            <a:r>
              <a:rPr lang="en-US" sz="1400" dirty="0" err="1"/>
              <a:t>ms</a:t>
            </a:r>
            <a:r>
              <a:rPr lang="en-US" sz="1400" dirty="0"/>
              <a:t> max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7DC0D7-2395-4ADC-B3C7-74AD4502EF07}"/>
              </a:ext>
            </a:extLst>
          </p:cNvPr>
          <p:cNvSpPr txBox="1">
            <a:spLocks/>
          </p:cNvSpPr>
          <p:nvPr/>
        </p:nvSpPr>
        <p:spPr>
          <a:xfrm>
            <a:off x="6250873" y="1539210"/>
            <a:ext cx="5353743" cy="1425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System Font Regular"/>
              <a:buChar char="–"/>
              <a:defRPr sz="18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System Font Regular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 3 (15 threads, 60 seconds)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1,265 req/sec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0 failed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79,400 total requests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0.60 </a:t>
            </a:r>
            <a:r>
              <a:rPr lang="en-US" sz="1400" dirty="0" err="1"/>
              <a:t>ms</a:t>
            </a:r>
            <a:r>
              <a:rPr lang="en-US" sz="1400" dirty="0"/>
              <a:t> average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35 </a:t>
            </a:r>
            <a:r>
              <a:rPr lang="en-US" sz="1400" dirty="0" err="1"/>
              <a:t>ms</a:t>
            </a:r>
            <a:r>
              <a:rPr lang="en-US" sz="1400" dirty="0"/>
              <a:t> max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480DB59-B844-4C73-B5FA-4B608D8E1C74}"/>
              </a:ext>
            </a:extLst>
          </p:cNvPr>
          <p:cNvSpPr txBox="1">
            <a:spLocks/>
          </p:cNvSpPr>
          <p:nvPr/>
        </p:nvSpPr>
        <p:spPr>
          <a:xfrm>
            <a:off x="6262333" y="4635492"/>
            <a:ext cx="5353743" cy="1425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System Font Regular"/>
              <a:buChar char="–"/>
              <a:defRPr sz="18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System Font Regular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 5 (100 threads, 120 seconds)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5,367 req/sec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0 failed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644,098 total requests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5.09 </a:t>
            </a:r>
            <a:r>
              <a:rPr lang="en-US" sz="1400" dirty="0" err="1"/>
              <a:t>ms</a:t>
            </a:r>
            <a:r>
              <a:rPr lang="en-US" sz="1400" dirty="0"/>
              <a:t> average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197 </a:t>
            </a:r>
            <a:r>
              <a:rPr lang="en-US" sz="1400" dirty="0" err="1"/>
              <a:t>ms</a:t>
            </a:r>
            <a:r>
              <a:rPr lang="en-US" sz="1400" dirty="0"/>
              <a:t> max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052912E-307F-41AD-A008-8C77E93241F2}"/>
              </a:ext>
            </a:extLst>
          </p:cNvPr>
          <p:cNvSpPr txBox="1">
            <a:spLocks/>
          </p:cNvSpPr>
          <p:nvPr/>
        </p:nvSpPr>
        <p:spPr>
          <a:xfrm>
            <a:off x="742257" y="1552481"/>
            <a:ext cx="5353743" cy="1978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System Font Regular"/>
              <a:buChar char="–"/>
              <a:defRPr sz="18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System Font Regular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 1 (5 threads, 10 seconds)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427 req/sec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0 failed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4,271 total requests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0.50 </a:t>
            </a:r>
            <a:r>
              <a:rPr lang="en-US" sz="1400" dirty="0" err="1"/>
              <a:t>ms</a:t>
            </a:r>
            <a:r>
              <a:rPr lang="en-US" sz="1400" dirty="0"/>
              <a:t> average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20 </a:t>
            </a:r>
            <a:r>
              <a:rPr lang="en-US" sz="1400" dirty="0" err="1"/>
              <a:t>ms</a:t>
            </a:r>
            <a:r>
              <a:rPr lang="en-US" sz="1400" dirty="0"/>
              <a:t> max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C5732A-667D-4BD3-AF50-E7009A509312}"/>
              </a:ext>
            </a:extLst>
          </p:cNvPr>
          <p:cNvSpPr txBox="1">
            <a:spLocks/>
          </p:cNvSpPr>
          <p:nvPr/>
        </p:nvSpPr>
        <p:spPr>
          <a:xfrm>
            <a:off x="6250872" y="3066436"/>
            <a:ext cx="5353743" cy="1506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220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System Font Regular"/>
              <a:buChar char="–"/>
              <a:defRPr sz="18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System Font Regular"/>
              <a:buChar char="–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 4 (50 threads, 120 seconds)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3,970 req/sec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0 failed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476,348 total requests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1.08 </a:t>
            </a:r>
            <a:r>
              <a:rPr lang="en-US" sz="1400" dirty="0" err="1"/>
              <a:t>ms</a:t>
            </a:r>
            <a:r>
              <a:rPr lang="en-US" sz="1400" dirty="0"/>
              <a:t> average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55 </a:t>
            </a:r>
            <a:r>
              <a:rPr lang="en-US" sz="1400" dirty="0" err="1"/>
              <a:t>ms</a:t>
            </a:r>
            <a:r>
              <a:rPr lang="en-US" sz="1400" dirty="0"/>
              <a:t> max</a:t>
            </a:r>
          </a:p>
        </p:txBody>
      </p:sp>
    </p:spTree>
    <p:extLst>
      <p:ext uri="{BB962C8B-B14F-4D97-AF65-F5344CB8AC3E}">
        <p14:creationId xmlns:p14="http://schemas.microsoft.com/office/powerpoint/2010/main" val="2097218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0647" y="944380"/>
            <a:ext cx="11167829" cy="19817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this performance test we are going to look at a series of simple string concatenation operations across three different machines.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BenchmarkDotNet</a:t>
            </a:r>
            <a:r>
              <a:rPr lang="en-US" dirty="0"/>
              <a:t> </a:t>
            </a:r>
            <a:r>
              <a:rPr lang="en-US" dirty="0" err="1"/>
              <a:t>nuget</a:t>
            </a:r>
            <a:r>
              <a:rPr lang="en-US" dirty="0"/>
              <a:t> package was used to perform the tests.</a:t>
            </a:r>
          </a:p>
          <a:p>
            <a:pPr marL="0" indent="0">
              <a:buNone/>
            </a:pPr>
            <a:r>
              <a:rPr lang="en-US" dirty="0"/>
              <a:t>The three machines are: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2378E1BB-5391-FC40-B464-1C7256AE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testing at a lower level?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A144CA-275E-40D3-AC0E-42488D47519C}"/>
              </a:ext>
            </a:extLst>
          </p:cNvPr>
          <p:cNvSpPr txBox="1"/>
          <p:nvPr/>
        </p:nvSpPr>
        <p:spPr>
          <a:xfrm>
            <a:off x="440647" y="2782669"/>
            <a:ext cx="359109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Lenovo P50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AB5AC-6797-430C-9F77-2CD7E6D08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79" y="3109990"/>
            <a:ext cx="3828470" cy="8219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1B1B43-2793-46E9-BB64-032B4786C63F}"/>
              </a:ext>
            </a:extLst>
          </p:cNvPr>
          <p:cNvSpPr txBox="1"/>
          <p:nvPr/>
        </p:nvSpPr>
        <p:spPr>
          <a:xfrm>
            <a:off x="3455074" y="3938139"/>
            <a:ext cx="359109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Samsung Chronos7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E0041-E75C-4F43-A10B-72741C73A0AE}"/>
              </a:ext>
            </a:extLst>
          </p:cNvPr>
          <p:cNvSpPr txBox="1"/>
          <p:nvPr/>
        </p:nvSpPr>
        <p:spPr>
          <a:xfrm>
            <a:off x="7318043" y="5080252"/>
            <a:ext cx="3591098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Raspberry Pi4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11146-6DD7-40D8-BCAA-99C8F57E3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804" y="4261304"/>
            <a:ext cx="3810839" cy="8189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0873AD-F8D1-46F5-A865-0E2936847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992" y="5403417"/>
            <a:ext cx="4030949" cy="80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80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4169373-E625-4BAD-B93B-3BA93BE5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2378E1BB-5391-FC40-B464-1C7256AE4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48" y="1152144"/>
            <a:ext cx="4023360" cy="294343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String Mutation Performance –StringBuilder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DF00571-E53F-4406-874C-D5333B3E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805A8E07-08A3-48C5-A937-BA5C099EB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BD95D223-D0F4-4A5A-A97F-904E11575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C234CFCF-E56D-4C71-AEA5-41C17CD2F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4EE72264-410F-4071-B6A9-A94E1050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38730288-0A00-4A97-8CE6-E7DFE81E3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4EDA3E11-9FAA-4CBF-9FC7-A75068E7B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7327A321-A57A-4019-AC19-30C3FEDE0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45B013C8-DE8B-4D46-A566-8925FF2AB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D70623DD-9665-463E-9FF2-E11E76764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EF230DD2-4D19-4039-A31E-475B24712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A0DE572C-1F7E-41DF-B316-6D79DD003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75E93974-7575-4E1C-BB69-30CDE7C145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AB02B977-55BB-4684-B6DC-50B49F26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B8A7D2FD-4604-411A-8446-AAD738B9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2FC67E06-3570-4522-8495-454D7C87E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E6A1839D-1BE9-41CB-B29B-AF529145D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20C714F7-E8CA-484B-8A29-E3194EC7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6">
              <a:extLst>
                <a:ext uri="{FF2B5EF4-FFF2-40B4-BE49-F238E27FC236}">
                  <a16:creationId xmlns:a16="http://schemas.microsoft.com/office/drawing/2014/main" id="{B4E21E71-D285-4AED-AA11-100533981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13568E8F-C4DD-4452-A8BE-CDC9A4FE4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56ABD5AB-B13C-4AA9-9066-E872473A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6DE788F-F667-4D26-9F5D-F7132255B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71" y="-1"/>
            <a:ext cx="6550434" cy="687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43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4169373-E625-4BAD-B93B-3BA93BE5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2378E1BB-5391-FC40-B464-1C7256AE4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48" y="1152144"/>
            <a:ext cx="4023360" cy="294343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String Mutation Performance –String Interpolation All Strings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DF00571-E53F-4406-874C-D5333B3E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805A8E07-08A3-48C5-A937-BA5C099EB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BD95D223-D0F4-4A5A-A97F-904E11575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C234CFCF-E56D-4C71-AEA5-41C17CD2F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4EE72264-410F-4071-B6A9-A94E1050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38730288-0A00-4A97-8CE6-E7DFE81E3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4EDA3E11-9FAA-4CBF-9FC7-A75068E7B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7327A321-A57A-4019-AC19-30C3FEDE0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45B013C8-DE8B-4D46-A566-8925FF2AB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D70623DD-9665-463E-9FF2-E11E76764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EF230DD2-4D19-4039-A31E-475B24712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A0DE572C-1F7E-41DF-B316-6D79DD003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75E93974-7575-4E1C-BB69-30CDE7C145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AB02B977-55BB-4684-B6DC-50B49F26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B8A7D2FD-4604-411A-8446-AAD738B9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2FC67E06-3570-4522-8495-454D7C87E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E6A1839D-1BE9-41CB-B29B-AF529145D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20C714F7-E8CA-484B-8A29-E3194EC7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6">
              <a:extLst>
                <a:ext uri="{FF2B5EF4-FFF2-40B4-BE49-F238E27FC236}">
                  <a16:creationId xmlns:a16="http://schemas.microsoft.com/office/drawing/2014/main" id="{B4E21E71-D285-4AED-AA11-100533981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13568E8F-C4DD-4452-A8BE-CDC9A4FE4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56ABD5AB-B13C-4AA9-9066-E872473A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7C2031A-ED0C-4DD4-A88E-900275230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71" y="0"/>
            <a:ext cx="6530204" cy="681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8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4169373-E625-4BAD-B93B-3BA93BE5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2378E1BB-5391-FC40-B464-1C7256AE4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48" y="1152144"/>
            <a:ext cx="4023360" cy="294343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String Mutation Performance –String Interpolation Some Strings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DF00571-E53F-4406-874C-D5333B3E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805A8E07-08A3-48C5-A937-BA5C099EB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BD95D223-D0F4-4A5A-A97F-904E11575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C234CFCF-E56D-4C71-AEA5-41C17CD2F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4EE72264-410F-4071-B6A9-A94E1050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38730288-0A00-4A97-8CE6-E7DFE81E3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4EDA3E11-9FAA-4CBF-9FC7-A75068E7B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7327A321-A57A-4019-AC19-30C3FEDE0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45B013C8-DE8B-4D46-A566-8925FF2AB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D70623DD-9665-463E-9FF2-E11E76764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EF230DD2-4D19-4039-A31E-475B24712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A0DE572C-1F7E-41DF-B316-6D79DD003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75E93974-7575-4E1C-BB69-30CDE7C145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AB02B977-55BB-4684-B6DC-50B49F26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B8A7D2FD-4604-411A-8446-AAD738B9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2FC67E06-3570-4522-8495-454D7C87E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E6A1839D-1BE9-41CB-B29B-AF529145D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20C714F7-E8CA-484B-8A29-E3194EC7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6">
              <a:extLst>
                <a:ext uri="{FF2B5EF4-FFF2-40B4-BE49-F238E27FC236}">
                  <a16:creationId xmlns:a16="http://schemas.microsoft.com/office/drawing/2014/main" id="{B4E21E71-D285-4AED-AA11-100533981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13568E8F-C4DD-4452-A8BE-CDC9A4FE4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56ABD5AB-B13C-4AA9-9066-E872473A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1966983-2F64-42ED-8095-6788AC2B7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71" y="-1"/>
            <a:ext cx="6578756" cy="686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33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0647" y="944380"/>
            <a:ext cx="11167829" cy="50819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this performance test we are going to look at a series of simple List&lt;string&gt; data sets and use the</a:t>
            </a:r>
          </a:p>
          <a:p>
            <a:pPr marL="0" indent="0">
              <a:buNone/>
            </a:pPr>
            <a:r>
              <a:rPr lang="en-US" dirty="0" err="1"/>
              <a:t>BenchmarkDotNet</a:t>
            </a:r>
            <a:r>
              <a:rPr lang="en-US" dirty="0"/>
              <a:t> </a:t>
            </a:r>
            <a:r>
              <a:rPr lang="en-US" dirty="0" err="1"/>
              <a:t>nuget</a:t>
            </a:r>
            <a:r>
              <a:rPr lang="en-US" dirty="0"/>
              <a:t> package to test several of the </a:t>
            </a:r>
            <a:r>
              <a:rPr lang="en-US" dirty="0" err="1"/>
              <a:t>DotNet</a:t>
            </a:r>
            <a:r>
              <a:rPr lang="en-US" dirty="0"/>
              <a:t> </a:t>
            </a:r>
            <a:r>
              <a:rPr lang="en-US" dirty="0" err="1"/>
              <a:t>Api's</a:t>
            </a:r>
            <a:r>
              <a:rPr lang="en-US" dirty="0"/>
              <a:t> search capabilities.</a:t>
            </a:r>
          </a:p>
          <a:p>
            <a:pPr marL="0" indent="0">
              <a:buNone/>
            </a:pPr>
            <a:r>
              <a:rPr lang="en-US" dirty="0"/>
              <a:t>For fun we will also test a method I wrote that combines </a:t>
            </a:r>
            <a:r>
              <a:rPr lang="en-US" dirty="0" err="1"/>
              <a:t>Parallel.ForEach</a:t>
            </a:r>
            <a:r>
              <a:rPr lang="en-US" dirty="0"/>
              <a:t> with hand rolled chunking.</a:t>
            </a:r>
          </a:p>
          <a:p>
            <a:pPr marL="0" indent="0">
              <a:buNone/>
            </a:pPr>
            <a:r>
              <a:rPr lang="en-US" dirty="0"/>
              <a:t>I wrote this method called with the assumption that I would not do better than Microsoft's dotnet core implementation of </a:t>
            </a:r>
            <a:r>
              <a:rPr lang="en-US" dirty="0" err="1"/>
              <a:t>Parallel.ForEach</a:t>
            </a:r>
            <a:r>
              <a:rPr lang="en-US" dirty="0"/>
              <a:t>. I did write several iterations of this and I even managed to waste a good amount of time by accidently breaking the logic on the out of bounds condition and on end of list condition.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I am sort of happy to say that given an hour of time I failed to do better than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the Microsoft engineers did.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Detailed results can be found at </a:t>
            </a:r>
            <a:r>
              <a:rPr lang="en-US" dirty="0" err="1">
                <a:hlinkClick r:id="rId3"/>
              </a:rPr>
              <a:t>BenchmarkResults</a:t>
            </a:r>
            <a:r>
              <a:rPr lang="en-US" dirty="0"/>
              <a:t> in the two directories,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one for each list size.</a:t>
            </a: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2378E1BB-5391-FC40-B464-1C7256AE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testing at a lower level?</a:t>
            </a:r>
          </a:p>
        </p:txBody>
      </p:sp>
      <p:pic>
        <p:nvPicPr>
          <p:cNvPr id="10243" name="Picture 3" descr="Fallout Vault Boy History - Official Mascot of Vault-Tec">
            <a:extLst>
              <a:ext uri="{FF2B5EF4-FFF2-40B4-BE49-F238E27FC236}">
                <a16:creationId xmlns:a16="http://schemas.microsoft.com/office/drawing/2014/main" id="{DFB120E6-8360-486C-B168-ED18ECDE9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451" y="3831888"/>
            <a:ext cx="3044253" cy="20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48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0647" y="944380"/>
            <a:ext cx="11167829" cy="5081966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Detailed results can be found at </a:t>
            </a:r>
            <a:r>
              <a:rPr lang="en-US" dirty="0" err="1">
                <a:hlinkClick r:id="rId3"/>
              </a:rPr>
              <a:t>BenchmarkResults</a:t>
            </a:r>
            <a:r>
              <a:rPr lang="en-US" dirty="0"/>
              <a:t> in the two directories,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one for each list size.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Let’s look at </a:t>
            </a:r>
            <a:r>
              <a:rPr lang="en-US" dirty="0" err="1"/>
              <a:t>FindWithParallelFor</a:t>
            </a:r>
            <a:r>
              <a:rPr lang="en-US" dirty="0"/>
              <a:t> and search for an item, Person666675 near the middle of the list for 1 million items.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Pi4: 26,064,827.8 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Chronos7: 5,061,684.11 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Lenovo: 7,503,909.62 ns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Again the results is that the Pi4 is about 4 to 5 times slower than the laptops.</a:t>
            </a: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2378E1BB-5391-FC40-B464-1C7256AE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testing at a lower level?</a:t>
            </a:r>
          </a:p>
        </p:txBody>
      </p:sp>
    </p:spTree>
    <p:extLst>
      <p:ext uri="{BB962C8B-B14F-4D97-AF65-F5344CB8AC3E}">
        <p14:creationId xmlns:p14="http://schemas.microsoft.com/office/powerpoint/2010/main" val="1985631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6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E00AE7D-1385-4CBA-8DF6-8F03A2B65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about the Raspberry Pi 3B?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F0C5E-5750-4F57-86D6-22F983092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Specifications: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Quad Core 1.2GHz Broadcom BCM2837 64bit CPU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1GB RAM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BCM43438 wireless LAN and Bluetooth Low Energy (BLE) on board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 Base Ethernet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40-pin extended GPIO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USB 2 ports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Pole stereo output and composite video port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 size HDMI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CSI camera port for connecting a Raspberry Pi camera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DSI display port for connecting a Raspberry Pi touchscreen display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 SD port for loading your operating system and storing data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Upgraded switched Micro USB power source up to 2.5A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94D1A2-305E-4B41-8696-3E6E839BA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4" r="-2" b="-2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56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6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E00AE7D-1385-4CBA-8DF6-8F03A2B65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More ad hock fun if time allows…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F0C5E-5750-4F57-86D6-22F983092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5973423" cy="3563159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1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 docker: </a:t>
            </a:r>
            <a:r>
              <a:rPr lang="en-US" sz="1100" dirty="0">
                <a:hlinkClick r:id="rId2"/>
              </a:rPr>
              <a:t>https://github.com/eldiosyeldiablo/dotnetcore-3.1-raspberrypi-4-presentation/blob/master/docs/InstallDocker.md</a:t>
            </a:r>
            <a:endParaRPr lang="en-US" sz="11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Build on Windows10 machine and publish to the Pi: </a:t>
            </a:r>
            <a:r>
              <a:rPr lang="en-US" sz="1100" dirty="0">
                <a:hlinkClick r:id="rId3"/>
              </a:rPr>
              <a:t>https://github.com/eldiosyeldiablo/dotnetcore-3.1-raspberrypi-4-presentation/blob/master/docs/RunPublishedDotNetCoreApp.md</a:t>
            </a:r>
            <a:endParaRPr lang="en-US" sz="1100" dirty="0"/>
          </a:p>
          <a:p>
            <a: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 using </a:t>
            </a:r>
            <a:r>
              <a:rPr lang="en-US" sz="11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TechEmpower</a:t>
            </a:r>
            <a:r>
              <a:rPr lang="en-US" sz="11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Benchmarks: </a:t>
            </a:r>
            <a:r>
              <a:rPr lang="en-US" sz="1100" dirty="0">
                <a:hlinkClick r:id="rId4"/>
              </a:rPr>
              <a:t>https://github.com/eldiosyeldiablo/dotnetcore-3.1-raspberrypi-4-presentation/blob/master/docs/RunTechEmpowerBenchmarks.md</a:t>
            </a:r>
            <a:endParaRPr lang="en-US" sz="11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 VS Code on the Pi: </a:t>
            </a:r>
            <a:r>
              <a:rPr lang="en-US" sz="1100" dirty="0">
                <a:hlinkClick r:id="rId5"/>
              </a:rPr>
              <a:t>https://www.hanselman.com/blog/HowToInstallVisualStudioCodeOnARaspberryPi4InMinutes.aspx</a:t>
            </a:r>
            <a:endParaRPr lang="en-US" sz="1100" dirty="0"/>
          </a:p>
          <a:p>
            <a:pPr mar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1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Back To The Future: What Is Doc Brown Up To In This New Short Film ...">
            <a:extLst>
              <a:ext uri="{FF2B5EF4-FFF2-40B4-BE49-F238E27FC236}">
                <a16:creationId xmlns:a16="http://schemas.microsoft.com/office/drawing/2014/main" id="{83D7AB40-B96B-4DF8-A63C-760FB6BD4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327" y="2378076"/>
            <a:ext cx="4235026" cy="196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569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"/>
            <a:ext cx="12191999" cy="115448"/>
          </a:xfrm>
          <a:prstGeom prst="rect">
            <a:avLst/>
          </a:prstGeom>
          <a:solidFill>
            <a:srgbClr val="0D1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BA93-E834-6E43-9BC6-037DF868C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47" y="1107457"/>
            <a:ext cx="8944422" cy="5188412"/>
          </a:xfrm>
        </p:spPr>
        <p:txBody>
          <a:bodyPr/>
          <a:lstStyle/>
          <a:p>
            <a:r>
              <a:rPr lang="en-US" dirty="0"/>
              <a:t>Can you run your dotnet web </a:t>
            </a:r>
            <a:r>
              <a:rPr lang="en-US" dirty="0" err="1"/>
              <a:t>apis</a:t>
            </a:r>
            <a:r>
              <a:rPr lang="en-US" dirty="0"/>
              <a:t> on an Raspberry Pi4?</a:t>
            </a:r>
          </a:p>
          <a:p>
            <a:pPr lvl="1"/>
            <a:r>
              <a:rPr lang="en-US" dirty="0">
                <a:latin typeface="+mn-lt"/>
                <a:ea typeface="Cambria" panose="02040503050406030204" pitchFamily="18" charset="0"/>
                <a:cs typeface="Courier New" panose="02070309020205020404" pitchFamily="49" charset="0"/>
              </a:rPr>
              <a:t>Yes!</a:t>
            </a:r>
          </a:p>
          <a:p>
            <a:r>
              <a:rPr lang="en-US" dirty="0">
                <a:latin typeface="+mn-lt"/>
                <a:ea typeface="Cambria" panose="02040503050406030204" pitchFamily="18" charset="0"/>
                <a:cs typeface="Courier New" panose="02070309020205020404" pitchFamily="49" charset="0"/>
              </a:rPr>
              <a:t>Should you?</a:t>
            </a:r>
          </a:p>
          <a:p>
            <a:pPr lvl="1"/>
            <a:r>
              <a:rPr lang="en-US" dirty="0">
                <a:latin typeface="+mn-lt"/>
                <a:ea typeface="Cambria" panose="02040503050406030204" pitchFamily="18" charset="0"/>
                <a:cs typeface="Courier New" panose="02070309020205020404" pitchFamily="49" charset="0"/>
              </a:rPr>
              <a:t>It depends.</a:t>
            </a:r>
          </a:p>
          <a:p>
            <a:pPr lvl="1"/>
            <a:r>
              <a:rPr lang="en-US" dirty="0">
                <a:latin typeface="+mn-lt"/>
                <a:ea typeface="Cambria" panose="02040503050406030204" pitchFamily="18" charset="0"/>
                <a:cs typeface="Courier New" panose="02070309020205020404" pitchFamily="49" charset="0"/>
              </a:rPr>
              <a:t>It depends on your expected load and your budget</a:t>
            </a:r>
          </a:p>
          <a:p>
            <a:pPr lvl="1"/>
            <a:r>
              <a:rPr lang="en-US" dirty="0">
                <a:latin typeface="+mn-lt"/>
                <a:ea typeface="Cambria" panose="02040503050406030204" pitchFamily="18" charset="0"/>
                <a:cs typeface="Courier New" panose="02070309020205020404" pitchFamily="49" charset="0"/>
              </a:rPr>
              <a:t>If you want a minimal investment, then $50 is all you need</a:t>
            </a:r>
          </a:p>
        </p:txBody>
      </p:sp>
      <p:sp>
        <p:nvSpPr>
          <p:cNvPr id="1889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EA95BB-8F14-7341-AAB4-76E5219F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12192001" cy="12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72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"/>
            <a:ext cx="12191999" cy="115448"/>
          </a:xfrm>
          <a:prstGeom prst="rect">
            <a:avLst/>
          </a:prstGeom>
          <a:solidFill>
            <a:srgbClr val="0D1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BA93-E834-6E43-9BC6-037DF868C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47" y="1107457"/>
            <a:ext cx="5090723" cy="5188412"/>
          </a:xfrm>
        </p:spPr>
        <p:txBody>
          <a:bodyPr/>
          <a:lstStyle/>
          <a:p>
            <a:r>
              <a:rPr lang="en-US" dirty="0"/>
              <a:t>Will there be answers?</a:t>
            </a:r>
          </a:p>
          <a:p>
            <a:pPr lvl="1"/>
            <a:r>
              <a:rPr lang="en-US" dirty="0">
                <a:latin typeface="+mn-lt"/>
                <a:ea typeface="Cambria" panose="02040503050406030204" pitchFamily="18" charset="0"/>
                <a:cs typeface="Courier New" panose="02070309020205020404" pitchFamily="49" charset="0"/>
              </a:rPr>
              <a:t>Unknown at this time…</a:t>
            </a:r>
          </a:p>
        </p:txBody>
      </p:sp>
      <p:sp>
        <p:nvSpPr>
          <p:cNvPr id="1889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EA95BB-8F14-7341-AAB4-76E5219F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12192001" cy="126274"/>
          </a:xfrm>
          <a:prstGeom prst="rect">
            <a:avLst/>
          </a:prstGeom>
        </p:spPr>
      </p:pic>
      <p:pic>
        <p:nvPicPr>
          <p:cNvPr id="4" name="Picture 3" descr="A close up of a blackboard&#10;&#10;Description automatically generated">
            <a:extLst>
              <a:ext uri="{FF2B5EF4-FFF2-40B4-BE49-F238E27FC236}">
                <a16:creationId xmlns:a16="http://schemas.microsoft.com/office/drawing/2014/main" id="{A1C36539-8154-46F8-9AE3-9DFD78F63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851299" y="1808938"/>
            <a:ext cx="6046686" cy="403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55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72AACE-FFDD-E04D-A627-89A88011D0CB}"/>
              </a:ext>
            </a:extLst>
          </p:cNvPr>
          <p:cNvSpPr txBox="1"/>
          <p:nvPr/>
        </p:nvSpPr>
        <p:spPr>
          <a:xfrm>
            <a:off x="5254263" y="5152023"/>
            <a:ext cx="1683474" cy="4770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Georgia" panose="020405020504050203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42829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Jeremy Clarkson does that funny thing with his face again | Driving">
            <a:extLst>
              <a:ext uri="{FF2B5EF4-FFF2-40B4-BE49-F238E27FC236}">
                <a16:creationId xmlns:a16="http://schemas.microsoft.com/office/drawing/2014/main" id="{7A8996EC-BFA3-4D51-94ED-27013146F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5" r="2" b="14333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truck parked on the side of a road&#10;&#10;Description automatically generated">
            <a:extLst>
              <a:ext uri="{FF2B5EF4-FFF2-40B4-BE49-F238E27FC236}">
                <a16:creationId xmlns:a16="http://schemas.microsoft.com/office/drawing/2014/main" id="{08DE47D1-7215-4564-8BEB-DFAEBA3CCC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52" r="-2" b="27661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00AE7D-1385-4CBA-8DF6-8F03A2B65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 it is like an Ariel Atom?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0EC9DA-EEC6-40AE-A8C6-BBAA9E051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4687367"/>
            <a:ext cx="4917948" cy="13350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Like this?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380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00AE7D-1385-4CBA-8DF6-8F03A2B65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No it is more like this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0EC9DA-EEC6-40AE-A8C6-BBAA9E051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6186" y="34289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8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Sporty like but not a real sports car</a:t>
            </a:r>
          </a:p>
        </p:txBody>
      </p:sp>
      <p:sp>
        <p:nvSpPr>
          <p:cNvPr id="75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1991 Honda CRX Si, classic white. (With images) | Honda crx, Honda ...">
            <a:extLst>
              <a:ext uri="{FF2B5EF4-FFF2-40B4-BE49-F238E27FC236}">
                <a16:creationId xmlns:a16="http://schemas.microsoft.com/office/drawing/2014/main" id="{2779A0B9-33C7-4AF1-9B7D-9BBB01DAA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8" r="23410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028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"/>
            <a:ext cx="12191999" cy="115448"/>
          </a:xfrm>
          <a:prstGeom prst="rect">
            <a:avLst/>
          </a:prstGeom>
          <a:solidFill>
            <a:srgbClr val="0D1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BA93-E834-6E43-9BC6-037DF868C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47" y="1111539"/>
            <a:ext cx="11240760" cy="4785688"/>
          </a:xfrm>
        </p:spPr>
        <p:txBody>
          <a:bodyPr/>
          <a:lstStyle/>
          <a:p>
            <a:r>
              <a:rPr lang="en-US" dirty="0" err="1"/>
              <a:t>RaspberryPi</a:t>
            </a:r>
            <a:r>
              <a:rPr lang="en-US" dirty="0"/>
              <a:t> from Canary, etc.</a:t>
            </a:r>
          </a:p>
          <a:p>
            <a:r>
              <a:rPr lang="en-US" dirty="0"/>
              <a:t>MicroSD card 4 GB to 64 GB</a:t>
            </a:r>
          </a:p>
          <a:p>
            <a:pPr lvl="1"/>
            <a:r>
              <a:rPr lang="en-US" dirty="0"/>
              <a:t>Note if you get 64 or larger you will need to format it differently</a:t>
            </a:r>
          </a:p>
          <a:p>
            <a:pPr lvl="1"/>
            <a:r>
              <a:rPr lang="en-US" dirty="0"/>
              <a:t>SD Card official formatting tool - </a:t>
            </a:r>
            <a:r>
              <a:rPr lang="en-US" dirty="0">
                <a:hlinkClick r:id="rId3"/>
              </a:rPr>
              <a:t>sdcard.org</a:t>
            </a:r>
            <a:endParaRPr lang="en-US" dirty="0"/>
          </a:p>
          <a:p>
            <a:r>
              <a:rPr lang="en-US" dirty="0"/>
              <a:t>Networking cable</a:t>
            </a:r>
          </a:p>
          <a:p>
            <a:r>
              <a:rPr lang="en-US" dirty="0"/>
              <a:t>Laptop or computer to download software and to connect to the Pi later</a:t>
            </a:r>
          </a:p>
          <a:p>
            <a:r>
              <a:rPr lang="en-US" dirty="0"/>
              <a:t>For “typical computer setup”</a:t>
            </a:r>
          </a:p>
          <a:p>
            <a:pPr lvl="1"/>
            <a:r>
              <a:rPr lang="en-US" dirty="0"/>
              <a:t>Monitor</a:t>
            </a:r>
          </a:p>
          <a:p>
            <a:pPr lvl="1"/>
            <a:r>
              <a:rPr lang="en-US" dirty="0"/>
              <a:t>Keyboard</a:t>
            </a:r>
          </a:p>
          <a:p>
            <a:pPr lvl="1"/>
            <a:r>
              <a:rPr lang="en-US" dirty="0"/>
              <a:t>Mouse</a:t>
            </a:r>
          </a:p>
        </p:txBody>
      </p:sp>
      <p:sp>
        <p:nvSpPr>
          <p:cNvPr id="1889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EA95BB-8F14-7341-AAB4-76E5219FD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"/>
            <a:ext cx="12192001" cy="12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96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"/>
            <a:ext cx="12191999" cy="115448"/>
          </a:xfrm>
          <a:prstGeom prst="rect">
            <a:avLst/>
          </a:prstGeom>
          <a:solidFill>
            <a:srgbClr val="0D1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BA93-E834-6E43-9BC6-037DF868C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0" y="1115770"/>
            <a:ext cx="11240760" cy="5326594"/>
          </a:xfrm>
        </p:spPr>
        <p:txBody>
          <a:bodyPr/>
          <a:lstStyle/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1800" dirty="0"/>
              <a:t>Assemble the Raspberry Pi per instructions from your kit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Do not boot the PI until later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Download the OS from </a:t>
            </a:r>
            <a:r>
              <a:rPr lang="en-US" sz="1800" dirty="0">
                <a:hlinkClick r:id="rId3"/>
              </a:rPr>
              <a:t>Raspbian Download</a:t>
            </a:r>
            <a:r>
              <a:rPr lang="en-US" sz="1800" dirty="0"/>
              <a:t>.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The file size will be ~435 MB to 2.5 Gig depending on the version you choose.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Prepare the SD card </a:t>
            </a:r>
          </a:p>
          <a:p>
            <a:pPr marL="800100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Insert MicroSD or SD adapter with MicroSD into your computer to begin formatting</a:t>
            </a:r>
          </a:p>
          <a:p>
            <a:pPr marL="800100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Right click on the drive and click format</a:t>
            </a:r>
          </a:p>
          <a:p>
            <a:pPr marL="800100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Select File system type. If greater than 32 GB then select </a:t>
            </a:r>
            <a:r>
              <a:rPr lang="en-US" sz="1600" dirty="0" err="1"/>
              <a:t>exFAT</a:t>
            </a:r>
            <a:endParaRPr lang="en-US" sz="1600" dirty="0"/>
          </a:p>
          <a:p>
            <a:pPr marL="800100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Give the drive/volume a label. I choose to call mine “boot”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Unzip the OS download from step 2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At the time of this writing the OS was kernel version 4.19 released in September 2019.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2019-09-26-Raspbian-buster-full.zip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Extract the image to your SD card. </a:t>
            </a:r>
            <a:r>
              <a:rPr lang="en-US" sz="1800" dirty="0">
                <a:hlinkClick r:id="rId4"/>
              </a:rPr>
              <a:t>Installing Image</a:t>
            </a:r>
            <a:endParaRPr lang="en-US" sz="1800" dirty="0"/>
          </a:p>
          <a:p>
            <a:pPr lvl="1">
              <a:spcBef>
                <a:spcPts val="0"/>
              </a:spcBef>
            </a:pPr>
            <a:r>
              <a:rPr lang="en-US" sz="1600" dirty="0"/>
              <a:t>If you do not already have an image burning tool I suggest the </a:t>
            </a:r>
            <a:r>
              <a:rPr lang="en-US" sz="1600" dirty="0" err="1">
                <a:hlinkClick r:id="rId5"/>
              </a:rPr>
              <a:t>baleanEtcher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Your SD card should not have a bootable image</a:t>
            </a:r>
          </a:p>
          <a:p>
            <a:pPr marL="1371600" lvl="3" indent="0">
              <a:buNone/>
            </a:pPr>
            <a:endParaRPr lang="en-US" dirty="0"/>
          </a:p>
        </p:txBody>
      </p:sp>
      <p:sp>
        <p:nvSpPr>
          <p:cNvPr id="1889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Configuration for basic Raspberry Pi setup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EA95BB-8F14-7341-AAB4-76E5219FD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"/>
            <a:ext cx="12192001" cy="12627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3A964E-CC23-48EC-9C88-C28580F05F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1946" y="1107457"/>
            <a:ext cx="2390792" cy="403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92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"/>
            <a:ext cx="12191999" cy="115448"/>
          </a:xfrm>
          <a:prstGeom prst="rect">
            <a:avLst/>
          </a:prstGeom>
          <a:solidFill>
            <a:srgbClr val="0D1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2020-05-11 13-08-07">
            <a:hlinkClick r:id="" action="ppaction://media"/>
            <a:extLst>
              <a:ext uri="{FF2B5EF4-FFF2-40B4-BE49-F238E27FC236}">
                <a16:creationId xmlns:a16="http://schemas.microsoft.com/office/drawing/2014/main" id="{735FE598-5FA6-4B3F-B87E-F740858A00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8163" y="1108075"/>
            <a:ext cx="8505825" cy="4784725"/>
          </a:xfrm>
        </p:spPr>
      </p:pic>
      <p:sp>
        <p:nvSpPr>
          <p:cNvPr id="1889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 Image with </a:t>
            </a:r>
            <a:r>
              <a:rPr lang="en-US" dirty="0" err="1"/>
              <a:t>baleanEtcher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EA95BB-8F14-7341-AAB4-76E5219FDB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"/>
            <a:ext cx="12192001" cy="12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5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Time? Typical setup or headless?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“Typical” machine with keyboard, mouse and monitor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Right click on the SD card in Windows Explorer and select Eject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Remove SD card from your machine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Insert the microSD card into your Raspberry Pi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Plug in the hardware devices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Power up the Pi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Configure the Pi for headless access</a:t>
            </a:r>
          </a:p>
          <a:p>
            <a:pPr marL="0" indent="0">
              <a:buNone/>
            </a:pPr>
            <a:r>
              <a:rPr lang="en-US" dirty="0"/>
              <a:t>If you do not have a spare monitor, keyboard and mouse you can still configure and be up and running with a headless setup.</a:t>
            </a:r>
          </a:p>
          <a:p>
            <a:pPr marL="0" indent="0">
              <a:buNone/>
            </a:pPr>
            <a:r>
              <a:rPr lang="en-US" dirty="0"/>
              <a:t>The steps to complete a headless setup are longer than a slide presentation. To view those steps refer to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This is completely up to you or what you have laying around…</a:t>
            </a:r>
          </a:p>
        </p:txBody>
      </p:sp>
    </p:spTree>
    <p:extLst>
      <p:ext uri="{BB962C8B-B14F-4D97-AF65-F5344CB8AC3E}">
        <p14:creationId xmlns:p14="http://schemas.microsoft.com/office/powerpoint/2010/main" val="3136595797"/>
      </p:ext>
    </p:extLst>
  </p:cSld>
  <p:clrMapOvr>
    <a:masterClrMapping/>
  </p:clrMapOvr>
</p:sld>
</file>

<file path=ppt/theme/theme1.xml><?xml version="1.0" encoding="utf-8"?>
<a:theme xmlns:a="http://schemas.openxmlformats.org/drawingml/2006/main" name="Lending Tree Theme">
  <a:themeElements>
    <a:clrScheme name="Custom 97">
      <a:dk1>
        <a:srgbClr val="333333"/>
      </a:dk1>
      <a:lt1>
        <a:srgbClr val="FFFFFF"/>
      </a:lt1>
      <a:dk2>
        <a:srgbClr val="08C177"/>
      </a:dk2>
      <a:lt2>
        <a:srgbClr val="E1E1E1"/>
      </a:lt2>
      <a:accent1>
        <a:srgbClr val="08C177"/>
      </a:accent1>
      <a:accent2>
        <a:srgbClr val="078181"/>
      </a:accent2>
      <a:accent3>
        <a:srgbClr val="FF704C"/>
      </a:accent3>
      <a:accent4>
        <a:srgbClr val="00AEEF"/>
      </a:accent4>
      <a:accent5>
        <a:srgbClr val="2187C1"/>
      </a:accent5>
      <a:accent6>
        <a:srgbClr val="101F2F"/>
      </a:accent6>
      <a:hlink>
        <a:srgbClr val="2F86D5"/>
      </a:hlink>
      <a:folHlink>
        <a:srgbClr val="2086C1"/>
      </a:folHlink>
    </a:clrScheme>
    <a:fontScheme name="Custom 11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1"/>
          </a:solidFill>
        </a:ln>
      </a:spPr>
      <a:bodyPr rtlCol="0" anchor="ctr"/>
      <a:lstStyle>
        <a:defPPr algn="ctr">
          <a:defRPr dirty="0" err="1" smtClean="0">
            <a:solidFill>
              <a:schemeClr val="bg2">
                <a:lumMod val="5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invGray">
        <a:noFill/>
        <a:ln w="28575">
          <a:solidFill>
            <a:schemeClr val="accent1"/>
          </a:solidFill>
          <a:miter lim="800000"/>
          <a:headEnd type="none" w="med" len="med"/>
          <a:tailEnd type="arrow" w="med" len="med"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/>
    </a:lnDef>
    <a:txDef>
      <a:spPr>
        <a:noFill/>
      </a:spPr>
      <a:bodyPr wrap="square" rtlCol="0" anchor="ctr" anchorCtr="0">
        <a:spAutoFit/>
      </a:bodyPr>
      <a:lstStyle>
        <a:defPPr>
          <a:defRPr dirty="0" smtClean="0">
            <a:solidFill>
              <a:schemeClr val="bg2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B08DCDDB32CD4ABF6273DDA6DB6E02" ma:contentTypeVersion="10" ma:contentTypeDescription="Create a new document." ma:contentTypeScope="" ma:versionID="34d84e2e8fcddf3d610da6628da00742">
  <xsd:schema xmlns:xsd="http://www.w3.org/2001/XMLSchema" xmlns:xs="http://www.w3.org/2001/XMLSchema" xmlns:p="http://schemas.microsoft.com/office/2006/metadata/properties" xmlns:ns2="bc7a69ff-a34e-48ec-a395-0819d5646a70" xmlns:ns3="8971da5f-5f3e-4b9c-95e8-aefef8e913ea" targetNamespace="http://schemas.microsoft.com/office/2006/metadata/properties" ma:root="true" ma:fieldsID="77b554f6dd5196bc770258d7f5591e41" ns2:_="" ns3:_="">
    <xsd:import namespace="bc7a69ff-a34e-48ec-a395-0819d5646a70"/>
    <xsd:import namespace="8971da5f-5f3e-4b9c-95e8-aefef8e913e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7a69ff-a34e-48ec-a395-0819d5646a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71da5f-5f3e-4b9c-95e8-aefef8e913e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FB3723-2B61-489E-853F-5BCFAC0FC6B8}">
  <ds:schemaRefs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8971da5f-5f3e-4b9c-95e8-aefef8e913ea"/>
    <ds:schemaRef ds:uri="bc7a69ff-a34e-48ec-a395-0819d5646a70"/>
  </ds:schemaRefs>
</ds:datastoreItem>
</file>

<file path=customXml/itemProps2.xml><?xml version="1.0" encoding="utf-8"?>
<ds:datastoreItem xmlns:ds="http://schemas.openxmlformats.org/officeDocument/2006/customXml" ds:itemID="{307AB78D-B7FB-4995-AAF9-8E2B82609C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7a69ff-a34e-48ec-a395-0819d5646a70"/>
    <ds:schemaRef ds:uri="8971da5f-5f3e-4b9c-95e8-aefef8e913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24566B-F04E-4365-A721-4F61F3FF03E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2282</Words>
  <Application>Microsoft Office PowerPoint</Application>
  <PresentationFormat>Widescreen</PresentationFormat>
  <Paragraphs>310</Paragraphs>
  <Slides>33</Slides>
  <Notes>26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Avenir Next LT Pro</vt:lpstr>
      <vt:lpstr>Calibri</vt:lpstr>
      <vt:lpstr>Courier New</vt:lpstr>
      <vt:lpstr>Georgia</vt:lpstr>
      <vt:lpstr>System Font Regular</vt:lpstr>
      <vt:lpstr>Lending Tree Theme</vt:lpstr>
      <vt:lpstr>PowerPoint Presentation</vt:lpstr>
      <vt:lpstr>What is a Rasberry Pi 4?</vt:lpstr>
      <vt:lpstr>What about the Raspberry Pi 3B?</vt:lpstr>
      <vt:lpstr>So it is like an Ariel Atom?</vt:lpstr>
      <vt:lpstr>No it is more like this</vt:lpstr>
      <vt:lpstr>Parts needed</vt:lpstr>
      <vt:lpstr>General Configuration for basic Raspberry Pi setup</vt:lpstr>
      <vt:lpstr>Burn Image with baleanEtcher</vt:lpstr>
      <vt:lpstr>Decision Time? Typical setup or headless?</vt:lpstr>
      <vt:lpstr>Complete basic setup of the Pi</vt:lpstr>
      <vt:lpstr>Let’s add some dotnet core</vt:lpstr>
      <vt:lpstr>Get some dotnet core goodness</vt:lpstr>
      <vt:lpstr>Update prerequisites</vt:lpstr>
      <vt:lpstr>Download the sdk and runtime</vt:lpstr>
      <vt:lpstr>Extract the binaries</vt:lpstr>
      <vt:lpstr>Wrap up the install</vt:lpstr>
      <vt:lpstr>Let’s create a sample application</vt:lpstr>
      <vt:lpstr>Let’s create a sample application</vt:lpstr>
      <vt:lpstr>What about a website?</vt:lpstr>
      <vt:lpstr>Exercise</vt:lpstr>
      <vt:lpstr>But how does this Pi perform?</vt:lpstr>
      <vt:lpstr>Websurge basic webapi performance results are…</vt:lpstr>
      <vt:lpstr>Websurge basic webapi performance results are…</vt:lpstr>
      <vt:lpstr>What about testing at a lower level?</vt:lpstr>
      <vt:lpstr>String Mutation Performance –StringBuilder</vt:lpstr>
      <vt:lpstr>String Mutation Performance –String Interpolation All Strings</vt:lpstr>
      <vt:lpstr>String Mutation Performance –String Interpolation Some Strings</vt:lpstr>
      <vt:lpstr>What about testing at a lower level?</vt:lpstr>
      <vt:lpstr>What about testing at a lower level?</vt:lpstr>
      <vt:lpstr>More ad hock fun if time allows…</vt:lpstr>
      <vt:lpstr>Conclusions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Wilson, David</dc:creator>
  <cp:lastModifiedBy>Wilson, David</cp:lastModifiedBy>
  <cp:revision>63</cp:revision>
  <dcterms:created xsi:type="dcterms:W3CDTF">2020-05-12T00:14:14Z</dcterms:created>
  <dcterms:modified xsi:type="dcterms:W3CDTF">2020-05-14T01:51:51Z</dcterms:modified>
</cp:coreProperties>
</file>